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0" r:id="rId1"/>
  </p:sldMasterIdLst>
  <p:sldIdLst>
    <p:sldId id="256" r:id="rId2"/>
    <p:sldId id="257" r:id="rId3"/>
    <p:sldId id="263" r:id="rId4"/>
    <p:sldId id="267" r:id="rId5"/>
    <p:sldId id="258" r:id="rId6"/>
    <p:sldId id="261" r:id="rId7"/>
    <p:sldId id="262" r:id="rId8"/>
    <p:sldId id="259" r:id="rId9"/>
    <p:sldId id="265" r:id="rId10"/>
    <p:sldId id="264" r:id="rId11"/>
    <p:sldId id="266" r:id="rId12"/>
    <p:sldId id="26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6699"/>
    <a:srgbClr val="FFCC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Monday, October 11, 2021</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886444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Monday, October 11, 2021</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3348307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Monday, October 11, 2021</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2856813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Monday, October 11, 2021</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3442557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Monday, October 11, 2021</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‹N›</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22216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Monday, October 11, 2021</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2163214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Monday, October 11, 2021</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531452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Monday, October 11, 2021</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34295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Monday, October 11, 2021</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714640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Monday, October 11, 2021</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1091230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Monday, October 11, 2021</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‹N›</a:t>
            </a:fld>
            <a:endParaRPr lang="en-US"/>
          </a:p>
        </p:txBody>
      </p:sp>
    </p:spTree>
    <p:extLst>
      <p:ext uri="{BB962C8B-B14F-4D97-AF65-F5344CB8AC3E}">
        <p14:creationId xmlns:p14="http://schemas.microsoft.com/office/powerpoint/2010/main" val="3224164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Monday, October 11, 2021</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‹N›</a:t>
            </a:fld>
            <a:endParaRPr lang="en-US" sz="800" dirty="0"/>
          </a:p>
        </p:txBody>
      </p:sp>
    </p:spTree>
    <p:extLst>
      <p:ext uri="{BB962C8B-B14F-4D97-AF65-F5344CB8AC3E}">
        <p14:creationId xmlns:p14="http://schemas.microsoft.com/office/powerpoint/2010/main" val="2488961136"/>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63" r:id="rId6"/>
    <p:sldLayoutId id="2147483859" r:id="rId7"/>
    <p:sldLayoutId id="2147483860" r:id="rId8"/>
    <p:sldLayoutId id="2147483861" r:id="rId9"/>
    <p:sldLayoutId id="2147483862" r:id="rId10"/>
    <p:sldLayoutId id="2147483864"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4.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67">
            <a:extLst>
              <a:ext uri="{FF2B5EF4-FFF2-40B4-BE49-F238E27FC236}">
                <a16:creationId xmlns:a16="http://schemas.microsoft.com/office/drawing/2014/main" id="{4D896123-1B32-4CB1-B2ED-E34BBC26B4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
            <a:extLst>
              <a:ext uri="{FF2B5EF4-FFF2-40B4-BE49-F238E27FC236}">
                <a16:creationId xmlns:a16="http://schemas.microsoft.com/office/drawing/2014/main" id="{BCC6B601-5E74-4CC6-A595-3B0583D52CCD}"/>
              </a:ext>
            </a:extLst>
          </p:cNvPr>
          <p:cNvPicPr>
            <a:picLocks noChangeAspect="1"/>
          </p:cNvPicPr>
          <p:nvPr/>
        </p:nvPicPr>
        <p:blipFill rotWithShape="1">
          <a:blip r:embed="rId2"/>
          <a:srcRect t="1391" b="355"/>
          <a:stretch/>
        </p:blipFill>
        <p:spPr>
          <a:xfrm>
            <a:off x="20" y="95545"/>
            <a:ext cx="12191980" cy="6857990"/>
          </a:xfrm>
          <a:prstGeom prst="rect">
            <a:avLst/>
          </a:prstGeom>
        </p:spPr>
      </p:pic>
      <p:sp>
        <p:nvSpPr>
          <p:cNvPr id="85" name="Rectangle 69">
            <a:extLst>
              <a:ext uri="{FF2B5EF4-FFF2-40B4-BE49-F238E27FC236}">
                <a16:creationId xmlns:a16="http://schemas.microsoft.com/office/drawing/2014/main" id="{54F04D94-5D02-443B-801E-0CAC1D4EBF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6400372"/>
            <a:ext cx="12192000" cy="456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57DA40C-10B8-4678-8433-AA03ED65E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1080FB51-2FAA-4BCA-9B5B-BA04DBFD5D0D}"/>
              </a:ext>
            </a:extLst>
          </p:cNvPr>
          <p:cNvSpPr>
            <a:spLocks noGrp="1"/>
          </p:cNvSpPr>
          <p:nvPr>
            <p:ph type="ctrTitle"/>
          </p:nvPr>
        </p:nvSpPr>
        <p:spPr>
          <a:xfrm>
            <a:off x="751113" y="1168704"/>
            <a:ext cx="6864337" cy="4062547"/>
          </a:xfrm>
        </p:spPr>
        <p:txBody>
          <a:bodyPr vert="horz" lIns="91440" tIns="45720" rIns="91440" bIns="45720" rtlCol="0" anchor="b">
            <a:normAutofit/>
          </a:bodyPr>
          <a:lstStyle/>
          <a:p>
            <a:pPr algn="l"/>
            <a:r>
              <a:rPr lang="en-US" dirty="0" smtClean="0">
                <a:solidFill>
                  <a:schemeClr val="bg1"/>
                </a:solidFill>
              </a:rPr>
              <a:t/>
            </a:r>
            <a:br>
              <a:rPr lang="en-US" dirty="0" smtClean="0">
                <a:solidFill>
                  <a:schemeClr val="bg1"/>
                </a:solidFill>
              </a:rPr>
            </a:br>
            <a:r>
              <a:rPr lang="en-US" dirty="0" smtClean="0">
                <a:solidFill>
                  <a:schemeClr val="bg1"/>
                </a:solidFill>
              </a:rPr>
              <a:t>PROJECT              </a:t>
            </a:r>
            <a:r>
              <a:rPr lang="en-US" dirty="0" err="1">
                <a:solidFill>
                  <a:schemeClr val="bg1"/>
                </a:solidFill>
              </a:rPr>
              <a:t>tulime</a:t>
            </a:r>
            <a:r>
              <a:rPr lang="en-US" dirty="0">
                <a:solidFill>
                  <a:schemeClr val="bg1"/>
                </a:solidFill>
              </a:rPr>
              <a:t> </a:t>
            </a:r>
            <a:r>
              <a:rPr lang="en-US" dirty="0" err="1">
                <a:solidFill>
                  <a:schemeClr val="bg1"/>
                </a:solidFill>
              </a:rPr>
              <a:t>onlus</a:t>
            </a:r>
            <a:endParaRPr lang="en-US" dirty="0">
              <a:solidFill>
                <a:schemeClr val="bg1"/>
              </a:solidFill>
            </a:endParaRPr>
          </a:p>
        </p:txBody>
      </p:sp>
      <p:sp>
        <p:nvSpPr>
          <p:cNvPr id="86" name="Rectangle 73">
            <a:extLst>
              <a:ext uri="{FF2B5EF4-FFF2-40B4-BE49-F238E27FC236}">
                <a16:creationId xmlns:a16="http://schemas.microsoft.com/office/drawing/2014/main" id="{6FF3D9AA-2746-40BA-A174-3C45EA458C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30BF160C-EC5F-45F5-9B8D-197AFA37BB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ttangolo 2"/>
          <p:cNvSpPr/>
          <p:nvPr/>
        </p:nvSpPr>
        <p:spPr>
          <a:xfrm>
            <a:off x="751113" y="2538257"/>
            <a:ext cx="9457724" cy="1323439"/>
          </a:xfrm>
          <a:prstGeom prst="rect">
            <a:avLst/>
          </a:prstGeom>
        </p:spPr>
        <p:txBody>
          <a:bodyPr wrap="square">
            <a:spAutoFit/>
          </a:bodyPr>
          <a:lstStyle/>
          <a:p>
            <a:r>
              <a:rPr lang="en-US" sz="4000" b="1" cap="all" spc="750" dirty="0" smtClean="0">
                <a:solidFill>
                  <a:srgbClr val="FFFFFF"/>
                </a:solidFill>
                <a:ea typeface="+mj-ea"/>
                <a:cs typeface="+mj-cs"/>
              </a:rPr>
              <a:t>DREAM- </a:t>
            </a:r>
            <a:r>
              <a:rPr lang="en-US" sz="4000" b="1" cap="all" spc="750" dirty="0" err="1">
                <a:solidFill>
                  <a:srgbClr val="FFFFFF"/>
                </a:solidFill>
                <a:ea typeface="+mj-ea"/>
                <a:cs typeface="+mj-cs"/>
              </a:rPr>
              <a:t>eDucaRE</a:t>
            </a:r>
            <a:r>
              <a:rPr lang="en-US" sz="4000" b="1" cap="all" spc="750" dirty="0">
                <a:solidFill>
                  <a:srgbClr val="FFFFFF"/>
                </a:solidFill>
                <a:ea typeface="+mj-ea"/>
                <a:cs typeface="+mj-cs"/>
              </a:rPr>
              <a:t> </a:t>
            </a:r>
            <a:r>
              <a:rPr lang="en-US" sz="4000" b="1" cap="all" spc="750" dirty="0" err="1" smtClean="0">
                <a:solidFill>
                  <a:srgbClr val="FFFFFF"/>
                </a:solidFill>
                <a:ea typeface="+mj-ea"/>
                <a:cs typeface="+mj-cs"/>
              </a:rPr>
              <a:t>Alla</a:t>
            </a:r>
            <a:r>
              <a:rPr lang="en-US" sz="4000" b="1" cap="all" spc="750" dirty="0" smtClean="0">
                <a:solidFill>
                  <a:srgbClr val="FFFFFF"/>
                </a:solidFill>
                <a:ea typeface="+mj-ea"/>
                <a:cs typeface="+mj-cs"/>
              </a:rPr>
              <a:t> </a:t>
            </a:r>
            <a:r>
              <a:rPr lang="en-US" sz="4000" b="1" cap="all" spc="750" dirty="0" err="1" smtClean="0">
                <a:solidFill>
                  <a:srgbClr val="FFFFFF"/>
                </a:solidFill>
                <a:ea typeface="+mj-ea"/>
                <a:cs typeface="+mj-cs"/>
              </a:rPr>
              <a:t>multiculturalità</a:t>
            </a:r>
            <a:r>
              <a:rPr lang="en-US" dirty="0" smtClean="0">
                <a:solidFill>
                  <a:schemeClr val="bg1"/>
                </a:solidFill>
              </a:rPr>
              <a:t> </a:t>
            </a:r>
            <a:endParaRPr lang="it-IT" dirty="0"/>
          </a:p>
        </p:txBody>
      </p:sp>
    </p:spTree>
    <p:extLst>
      <p:ext uri="{BB962C8B-B14F-4D97-AF65-F5344CB8AC3E}">
        <p14:creationId xmlns:p14="http://schemas.microsoft.com/office/powerpoint/2010/main" val="763728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0">
            <a:extLst>
              <a:ext uri="{FF2B5EF4-FFF2-40B4-BE49-F238E27FC236}">
                <a16:creationId xmlns:a16="http://schemas.microsoft.com/office/drawing/2014/main" id="{45C5CC17-FF17-43CF-B073-D9051465D5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2">
            <a:extLst>
              <a:ext uri="{FF2B5EF4-FFF2-40B4-BE49-F238E27FC236}">
                <a16:creationId xmlns:a16="http://schemas.microsoft.com/office/drawing/2014/main" id="{1EBE2DDC-0D14-44E6-A1AB-2EEC095074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4">
            <a:extLst>
              <a:ext uri="{FF2B5EF4-FFF2-40B4-BE49-F238E27FC236}">
                <a16:creationId xmlns:a16="http://schemas.microsoft.com/office/drawing/2014/main" id="{A8543D98-0AA2-43B4-B508-DC1DB7F3DC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9723C1D-9A1A-465B-8164-483BF54266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A6680484-5F73-4078-85C2-415205B1A4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Τίτλος 1">
            <a:extLst>
              <a:ext uri="{FF2B5EF4-FFF2-40B4-BE49-F238E27FC236}">
                <a16:creationId xmlns:a16="http://schemas.microsoft.com/office/drawing/2014/main" id="{5086D641-CBD2-4733-82D0-820D1A33CA44}"/>
              </a:ext>
            </a:extLst>
          </p:cNvPr>
          <p:cNvSpPr>
            <a:spLocks noGrp="1"/>
          </p:cNvSpPr>
          <p:nvPr>
            <p:ph type="title"/>
          </p:nvPr>
        </p:nvSpPr>
        <p:spPr>
          <a:xfrm>
            <a:off x="387927" y="1028701"/>
            <a:ext cx="3248863" cy="3020785"/>
          </a:xfrm>
        </p:spPr>
        <p:txBody>
          <a:bodyPr>
            <a:normAutofit/>
          </a:bodyPr>
          <a:lstStyle/>
          <a:p>
            <a:pPr algn="r"/>
            <a:r>
              <a:rPr lang="en-US" sz="3200">
                <a:solidFill>
                  <a:schemeClr val="bg1"/>
                </a:solidFill>
              </a:rPr>
              <a:t>Dream project</a:t>
            </a:r>
            <a:endParaRPr lang="el-GR" sz="3200">
              <a:solidFill>
                <a:schemeClr val="bg1"/>
              </a:solidFill>
            </a:endParaRPr>
          </a:p>
        </p:txBody>
      </p:sp>
      <p:sp>
        <p:nvSpPr>
          <p:cNvPr id="3" name="Θέση περιεχομένου 2">
            <a:extLst>
              <a:ext uri="{FF2B5EF4-FFF2-40B4-BE49-F238E27FC236}">
                <a16:creationId xmlns:a16="http://schemas.microsoft.com/office/drawing/2014/main" id="{65B1CE7B-00D5-454B-8993-8BB852855E07}"/>
              </a:ext>
            </a:extLst>
          </p:cNvPr>
          <p:cNvSpPr>
            <a:spLocks noGrp="1"/>
          </p:cNvSpPr>
          <p:nvPr>
            <p:ph idx="1"/>
          </p:nvPr>
        </p:nvSpPr>
        <p:spPr>
          <a:xfrm>
            <a:off x="4777409" y="1028702"/>
            <a:ext cx="6273972" cy="4843462"/>
          </a:xfrm>
        </p:spPr>
        <p:txBody>
          <a:bodyPr>
            <a:normAutofit/>
          </a:bodyPr>
          <a:lstStyle/>
          <a:p>
            <a:pPr marL="0" indent="0" algn="just">
              <a:lnSpc>
                <a:spcPct val="110000"/>
              </a:lnSpc>
              <a:buNone/>
            </a:pPr>
            <a:r>
              <a:rPr lang="it-IT" sz="1500" dirty="0" smtClean="0"/>
              <a:t>Il progetto mira </a:t>
            </a:r>
            <a:r>
              <a:rPr lang="it-IT" sz="1500" dirty="0"/>
              <a:t>alla sensibilizzazione su tematiche legate alla multiculturalità, al dialogo interculturale, all'educazione alle differenze e alla pace attraverso attività ludico-didattiche e di educazione non formale rivolte a minori tra i 6 e i </a:t>
            </a:r>
            <a:r>
              <a:rPr lang="it-IT" sz="1500" dirty="0" smtClean="0"/>
              <a:t>10 anni. </a:t>
            </a:r>
            <a:r>
              <a:rPr lang="it-IT" sz="1500" dirty="0"/>
              <a:t>Il progetto si pone come obiettivo a lungo termine la promozione di una cultura dell’accoglienza e del dialogo interculturale soprattutto alla luce del clima di intolleranza e di odio che si sta diffondendo in Italia e in Europa in generale. Si ritiene che tali obiettivi a lungo termine incontrano la </a:t>
            </a:r>
            <a:r>
              <a:rPr lang="it-IT" sz="1500" dirty="0" smtClean="0"/>
              <a:t>missione </a:t>
            </a:r>
            <a:r>
              <a:rPr lang="it-IT" sz="1500" dirty="0"/>
              <a:t>dell'ESC e, soprattutto, la creazione di solidarietà tra le persone appartenenti a culture differenti, secondo il principio della condivisione di responsabilità e della comprensione reciproca. I principi sui quali il progetto si basa sono quelli della non-discriminazione, della tolleranza, della convivenza pacifica e della parità di diritti.</a:t>
            </a:r>
            <a:r>
              <a:rPr lang="el-GR" sz="1500" dirty="0"/>
              <a:t> </a:t>
            </a:r>
            <a:r>
              <a:rPr lang="it-IT" sz="1500" dirty="0"/>
              <a:t>A breve termine Il progetto mira allo sviluppo di attività di educazione non formale che coinvolgeranno anche le insegnanti di riferimento delle classi. Le attività proposte devono, infatti, essere supportate dalla capacità del corpo docente di creare giornalmente spazi di rispetto e curiosità che consentano a ognuno di intrecciare le proprie identificazioni culturali con quelle degli altri.</a:t>
            </a:r>
            <a:endParaRPr lang="el-GR" sz="1500" dirty="0"/>
          </a:p>
        </p:txBody>
      </p:sp>
    </p:spTree>
    <p:extLst>
      <p:ext uri="{BB962C8B-B14F-4D97-AF65-F5344CB8AC3E}">
        <p14:creationId xmlns:p14="http://schemas.microsoft.com/office/powerpoint/2010/main" val="681492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E3CBB9B1-7B7D-4BA1-A1AF-572168B395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145C81A-AE1F-4349-8E6A-4CB318497183}"/>
              </a:ext>
            </a:extLst>
          </p:cNvPr>
          <p:cNvSpPr>
            <a:spLocks noGrp="1"/>
          </p:cNvSpPr>
          <p:nvPr>
            <p:ph type="title"/>
          </p:nvPr>
        </p:nvSpPr>
        <p:spPr>
          <a:xfrm>
            <a:off x="8607845" y="-215755"/>
            <a:ext cx="3091607" cy="1727643"/>
          </a:xfrm>
        </p:spPr>
        <p:txBody>
          <a:bodyPr anchor="b">
            <a:normAutofit/>
          </a:bodyPr>
          <a:lstStyle/>
          <a:p>
            <a:r>
              <a:rPr lang="en-US" sz="2000" dirty="0" err="1"/>
              <a:t>Introduzione</a:t>
            </a:r>
            <a:r>
              <a:rPr lang="en-US" sz="2000" dirty="0"/>
              <a:t> </a:t>
            </a:r>
            <a:endParaRPr lang="el-GR" sz="2000" dirty="0"/>
          </a:p>
        </p:txBody>
      </p:sp>
      <p:pic>
        <p:nvPicPr>
          <p:cNvPr id="5" name="Εικόνα 4" descr="Εικόνα που περιέχει άτομο&#10;&#10;Περιγραφή που δημιουργήθηκε αυτόματα">
            <a:extLst>
              <a:ext uri="{FF2B5EF4-FFF2-40B4-BE49-F238E27FC236}">
                <a16:creationId xmlns:a16="http://schemas.microsoft.com/office/drawing/2014/main" id="{E5CA5DBF-DAF0-47F0-A8FC-4AE6082072B4}"/>
              </a:ext>
            </a:extLst>
          </p:cNvPr>
          <p:cNvPicPr>
            <a:picLocks noChangeAspect="1"/>
          </p:cNvPicPr>
          <p:nvPr/>
        </p:nvPicPr>
        <p:blipFill rotWithShape="1">
          <a:blip r:embed="rId2"/>
          <a:srcRect t="9723" b="31053"/>
          <a:stretch/>
        </p:blipFill>
        <p:spPr>
          <a:xfrm>
            <a:off x="20" y="431"/>
            <a:ext cx="8115280" cy="6408311"/>
          </a:xfrm>
          <a:prstGeom prst="rect">
            <a:avLst/>
          </a:prstGeom>
        </p:spPr>
      </p:pic>
      <p:sp>
        <p:nvSpPr>
          <p:cNvPr id="3" name="Θέση περιεχομένου 2">
            <a:extLst>
              <a:ext uri="{FF2B5EF4-FFF2-40B4-BE49-F238E27FC236}">
                <a16:creationId xmlns:a16="http://schemas.microsoft.com/office/drawing/2014/main" id="{0AD51E69-EC01-44C0-83A1-8B765087E52F}"/>
              </a:ext>
            </a:extLst>
          </p:cNvPr>
          <p:cNvSpPr>
            <a:spLocks noGrp="1"/>
          </p:cNvSpPr>
          <p:nvPr>
            <p:ph idx="1"/>
          </p:nvPr>
        </p:nvSpPr>
        <p:spPr>
          <a:xfrm>
            <a:off x="8607845" y="2122175"/>
            <a:ext cx="2942813" cy="3428124"/>
          </a:xfrm>
        </p:spPr>
        <p:txBody>
          <a:bodyPr>
            <a:normAutofit/>
          </a:bodyPr>
          <a:lstStyle/>
          <a:p>
            <a:pPr marL="0" indent="0" algn="just">
              <a:buNone/>
            </a:pPr>
            <a:r>
              <a:rPr lang="it-IT" sz="1400" dirty="0">
                <a:latin typeface="Arial" panose="020B0604020202020204" pitchFamily="34" charset="0"/>
                <a:cs typeface="Arial" panose="020B0604020202020204" pitchFamily="34" charset="0"/>
              </a:rPr>
              <a:t>Per il primo </a:t>
            </a:r>
            <a:r>
              <a:rPr lang="it-IT" sz="1400" dirty="0" smtClean="0">
                <a:latin typeface="Arial" panose="020B0604020202020204" pitchFamily="34" charset="0"/>
                <a:cs typeface="Arial" panose="020B0604020202020204" pitchFamily="34" charset="0"/>
              </a:rPr>
              <a:t>incontro con i </a:t>
            </a:r>
            <a:r>
              <a:rPr lang="it-IT" sz="1400" dirty="0">
                <a:latin typeface="Arial" panose="020B0604020202020204" pitchFamily="34" charset="0"/>
                <a:cs typeface="Arial" panose="020B0604020202020204" pitchFamily="34" charset="0"/>
              </a:rPr>
              <a:t>bambini abbiamo creato un libro, chiamato </a:t>
            </a:r>
            <a:r>
              <a:rPr lang="el-GR" sz="1400" b="0" i="0" dirty="0">
                <a:effectLst/>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Dream book</a:t>
            </a:r>
            <a:r>
              <a:rPr lang="el-GR" sz="1400" b="0" i="0" dirty="0">
                <a:effectLst/>
                <a:latin typeface="Arial" panose="020B0604020202020204" pitchFamily="34" charset="0"/>
                <a:cs typeface="Arial" panose="020B0604020202020204" pitchFamily="34" charset="0"/>
              </a:rPr>
              <a:t>”</a:t>
            </a:r>
            <a:r>
              <a:rPr lang="en-US" sz="1400" b="0" i="0" dirty="0">
                <a:effectLst/>
                <a:latin typeface="Arial" panose="020B0604020202020204" pitchFamily="34" charset="0"/>
                <a:cs typeface="Arial" panose="020B0604020202020204" pitchFamily="34" charset="0"/>
              </a:rPr>
              <a:t>, </a:t>
            </a:r>
            <a:r>
              <a:rPr lang="en-US" sz="1400" b="0" i="0" dirty="0" err="1" smtClean="0">
                <a:effectLst/>
                <a:latin typeface="Arial" panose="020B0604020202020204" pitchFamily="34" charset="0"/>
                <a:cs typeface="Arial" panose="020B0604020202020204" pitchFamily="34" charset="0"/>
              </a:rPr>
              <a:t>che</a:t>
            </a:r>
            <a:r>
              <a:rPr lang="en-US" sz="1400" dirty="0" smtClean="0">
                <a:latin typeface="Arial" panose="020B0604020202020204" pitchFamily="34" charset="0"/>
                <a:cs typeface="Arial" panose="020B0604020202020204" pitchFamily="34" charset="0"/>
              </a:rPr>
              <a:t> </a:t>
            </a:r>
            <a:r>
              <a:rPr lang="it-IT" sz="1400" dirty="0" smtClean="0">
                <a:latin typeface="Arial" panose="020B0604020202020204" pitchFamily="34" charset="0"/>
                <a:cs typeface="Arial" panose="020B0604020202020204" pitchFamily="34" charset="0"/>
              </a:rPr>
              <a:t>gli è stato consegnato il primo giorno, che si è servito per raccogliere tutte </a:t>
            </a:r>
            <a:r>
              <a:rPr lang="it-IT" sz="1400" dirty="0">
                <a:latin typeface="Arial" panose="020B0604020202020204" pitchFamily="34" charset="0"/>
                <a:cs typeface="Arial" panose="020B0604020202020204" pitchFamily="34" charset="0"/>
              </a:rPr>
              <a:t>le attività </a:t>
            </a:r>
            <a:r>
              <a:rPr lang="it-IT" sz="1400" dirty="0" smtClean="0">
                <a:latin typeface="Arial" panose="020B0604020202020204" pitchFamily="34" charset="0"/>
                <a:cs typeface="Arial" panose="020B0604020202020204" pitchFamily="34" charset="0"/>
              </a:rPr>
              <a:t>realizzate in quei giorni, portando con sé un </a:t>
            </a:r>
            <a:r>
              <a:rPr lang="it-IT" sz="1400" dirty="0">
                <a:latin typeface="Arial" panose="020B0604020202020204" pitchFamily="34" charset="0"/>
                <a:cs typeface="Arial" panose="020B0604020202020204" pitchFamily="34" charset="0"/>
              </a:rPr>
              <a:t>bel ricordo </a:t>
            </a:r>
            <a:r>
              <a:rPr lang="it-IT" sz="1400" dirty="0" smtClean="0">
                <a:latin typeface="Arial" panose="020B0604020202020204" pitchFamily="34" charset="0"/>
                <a:cs typeface="Arial" panose="020B0604020202020204" pitchFamily="34" charset="0"/>
              </a:rPr>
              <a:t>delle attività svolte.</a:t>
            </a:r>
            <a:endParaRPr lang="el-GR" sz="1400" dirty="0">
              <a:latin typeface="Arial" panose="020B0604020202020204" pitchFamily="34" charset="0"/>
              <a:cs typeface="Arial" panose="020B0604020202020204" pitchFamily="34" charset="0"/>
            </a:endParaRPr>
          </a:p>
        </p:txBody>
      </p:sp>
      <p:sp>
        <p:nvSpPr>
          <p:cNvPr id="17" name="Rectangle 11">
            <a:extLst>
              <a:ext uri="{FF2B5EF4-FFF2-40B4-BE49-F238E27FC236}">
                <a16:creationId xmlns:a16="http://schemas.microsoft.com/office/drawing/2014/main" id="{907741FC-B544-4A6E-B831-6789D04233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49257"/>
          </a:xfrm>
          <a:prstGeom prst="rect">
            <a:avLst/>
          </a:prstGeom>
          <a:gradFill>
            <a:gsLst>
              <a:gs pos="34000">
                <a:schemeClr val="accent4">
                  <a:alpha val="73000"/>
                </a:schemeClr>
              </a:gs>
              <a:gs pos="100000">
                <a:schemeClr val="accent5">
                  <a:alpha val="89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3">
            <a:extLst>
              <a:ext uri="{FF2B5EF4-FFF2-40B4-BE49-F238E27FC236}">
                <a16:creationId xmlns:a16="http://schemas.microsoft.com/office/drawing/2014/main" id="{3F0BE7ED-7814-4273-B18A-F26CC03803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314"/>
            <a:ext cx="8115300" cy="449258"/>
          </a:xfrm>
          <a:prstGeom prst="rect">
            <a:avLst/>
          </a:prstGeom>
          <a:gradFill>
            <a:gsLst>
              <a:gs pos="22000">
                <a:schemeClr val="accent5">
                  <a:lumMod val="60000"/>
                  <a:lumOff val="40000"/>
                  <a:alpha val="55000"/>
                </a:schemeClr>
              </a:gs>
              <a:gs pos="9900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701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ABFEF24-B6D9-4ECA-970E-F65869908F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63118C9-510B-40DF-A65C-906D8AF19E73}"/>
              </a:ext>
            </a:extLst>
          </p:cNvPr>
          <p:cNvSpPr>
            <a:spLocks noGrp="1"/>
          </p:cNvSpPr>
          <p:nvPr>
            <p:ph type="title"/>
          </p:nvPr>
        </p:nvSpPr>
        <p:spPr>
          <a:xfrm>
            <a:off x="390418" y="-221754"/>
            <a:ext cx="5244957" cy="1557766"/>
          </a:xfrm>
        </p:spPr>
        <p:txBody>
          <a:bodyPr anchor="b">
            <a:normAutofit/>
          </a:bodyPr>
          <a:lstStyle/>
          <a:p>
            <a:r>
              <a:rPr lang="en-US" dirty="0" err="1" smtClean="0"/>
              <a:t>Attività</a:t>
            </a:r>
            <a:r>
              <a:rPr lang="en-US" dirty="0" smtClean="0"/>
              <a:t> </a:t>
            </a:r>
            <a:r>
              <a:rPr lang="en-US" dirty="0"/>
              <a:t>1</a:t>
            </a:r>
            <a:endParaRPr lang="el-GR" dirty="0"/>
          </a:p>
        </p:txBody>
      </p:sp>
      <p:sp>
        <p:nvSpPr>
          <p:cNvPr id="3" name="Θέση περιεχομένου 2">
            <a:extLst>
              <a:ext uri="{FF2B5EF4-FFF2-40B4-BE49-F238E27FC236}">
                <a16:creationId xmlns:a16="http://schemas.microsoft.com/office/drawing/2014/main" id="{98590CF1-CE93-435C-9B6B-67129BB9D6B7}"/>
              </a:ext>
            </a:extLst>
          </p:cNvPr>
          <p:cNvSpPr>
            <a:spLocks noGrp="1"/>
          </p:cNvSpPr>
          <p:nvPr>
            <p:ph idx="1"/>
          </p:nvPr>
        </p:nvSpPr>
        <p:spPr>
          <a:xfrm>
            <a:off x="225175" y="768421"/>
            <a:ext cx="3813425" cy="1578689"/>
          </a:xfrm>
        </p:spPr>
        <p:txBody>
          <a:bodyPr anchor="b">
            <a:normAutofit/>
          </a:bodyPr>
          <a:lstStyle/>
          <a:p>
            <a:r>
              <a:rPr lang="it-IT" sz="1200" dirty="0"/>
              <a:t>Nei </a:t>
            </a:r>
            <a:r>
              <a:rPr lang="el-GR" sz="1200" b="0" i="0" dirty="0">
                <a:effectLst/>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Dream book</a:t>
            </a:r>
            <a:r>
              <a:rPr lang="el-GR" sz="1200" b="0" i="0" dirty="0">
                <a:effectLst/>
                <a:latin typeface="Arial" panose="020B0604020202020204" pitchFamily="34" charset="0"/>
                <a:cs typeface="Arial" panose="020B0604020202020204" pitchFamily="34" charset="0"/>
              </a:rPr>
              <a:t>” </a:t>
            </a:r>
            <a:r>
              <a:rPr lang="it-IT" sz="1200" dirty="0"/>
              <a:t>che </a:t>
            </a:r>
            <a:r>
              <a:rPr lang="it-IT" sz="1200" dirty="0" smtClean="0"/>
              <a:t>diamo ai </a:t>
            </a:r>
            <a:r>
              <a:rPr lang="it-IT" sz="1200" dirty="0"/>
              <a:t>bambini all'inizio del progetto, devono </a:t>
            </a:r>
            <a:r>
              <a:rPr lang="it-IT" sz="1200" dirty="0" smtClean="0"/>
              <a:t>inserire </a:t>
            </a:r>
            <a:r>
              <a:rPr lang="it-IT" sz="1200" dirty="0"/>
              <a:t>i disegni </a:t>
            </a:r>
            <a:r>
              <a:rPr lang="it-IT" sz="1200" dirty="0" smtClean="0"/>
              <a:t>da colorare per </a:t>
            </a:r>
            <a:r>
              <a:rPr lang="it-IT" sz="1200" dirty="0"/>
              <a:t>tenerli insieme alle altre attività che svolgono. </a:t>
            </a:r>
            <a:endParaRPr lang="el-GR" sz="1200" dirty="0"/>
          </a:p>
        </p:txBody>
      </p:sp>
      <p:pic>
        <p:nvPicPr>
          <p:cNvPr id="9" name="Εικόνα 8">
            <a:extLst>
              <a:ext uri="{FF2B5EF4-FFF2-40B4-BE49-F238E27FC236}">
                <a16:creationId xmlns:a16="http://schemas.microsoft.com/office/drawing/2014/main" id="{CA10E98F-9BFF-4C8A-ADAB-90F8703DEF29}"/>
              </a:ext>
            </a:extLst>
          </p:cNvPr>
          <p:cNvPicPr>
            <a:picLocks noChangeAspect="1"/>
          </p:cNvPicPr>
          <p:nvPr/>
        </p:nvPicPr>
        <p:blipFill rotWithShape="1">
          <a:blip r:embed="rId2"/>
          <a:srcRect l="6564" t="3181" r="4482"/>
          <a:stretch/>
        </p:blipFill>
        <p:spPr>
          <a:xfrm>
            <a:off x="214562" y="2779117"/>
            <a:ext cx="2080071" cy="2975818"/>
          </a:xfrm>
          <a:prstGeom prst="rect">
            <a:avLst/>
          </a:prstGeom>
        </p:spPr>
      </p:pic>
      <p:pic>
        <p:nvPicPr>
          <p:cNvPr id="13" name="Εικόνα 12">
            <a:extLst>
              <a:ext uri="{FF2B5EF4-FFF2-40B4-BE49-F238E27FC236}">
                <a16:creationId xmlns:a16="http://schemas.microsoft.com/office/drawing/2014/main" id="{9E82E717-9F37-4186-A012-14A8D8F22FF1}"/>
              </a:ext>
            </a:extLst>
          </p:cNvPr>
          <p:cNvPicPr>
            <a:picLocks noChangeAspect="1"/>
          </p:cNvPicPr>
          <p:nvPr/>
        </p:nvPicPr>
        <p:blipFill rotWithShape="1">
          <a:blip r:embed="rId3"/>
          <a:srcRect l="1381" r="1" b="5578"/>
          <a:stretch/>
        </p:blipFill>
        <p:spPr>
          <a:xfrm>
            <a:off x="2463353" y="2779117"/>
            <a:ext cx="2080071" cy="2902153"/>
          </a:xfrm>
          <a:prstGeom prst="rect">
            <a:avLst/>
          </a:prstGeom>
        </p:spPr>
      </p:pic>
      <p:pic>
        <p:nvPicPr>
          <p:cNvPr id="5" name="Εικόνα 4" descr="Εικόνα που περιέχει κείμενο, χάρτης&#10;&#10;Περιγραφή που δημιουργήθηκε αυτόματα">
            <a:extLst>
              <a:ext uri="{FF2B5EF4-FFF2-40B4-BE49-F238E27FC236}">
                <a16:creationId xmlns:a16="http://schemas.microsoft.com/office/drawing/2014/main" id="{490029EE-5225-4C85-8AD3-C400AA15D4C0}"/>
              </a:ext>
            </a:extLst>
          </p:cNvPr>
          <p:cNvPicPr>
            <a:picLocks noChangeAspect="1"/>
          </p:cNvPicPr>
          <p:nvPr/>
        </p:nvPicPr>
        <p:blipFill>
          <a:blip r:embed="rId4"/>
          <a:stretch>
            <a:fillRect/>
          </a:stretch>
        </p:blipFill>
        <p:spPr>
          <a:xfrm>
            <a:off x="4697906" y="2608055"/>
            <a:ext cx="2140151" cy="3133429"/>
          </a:xfrm>
          <a:prstGeom prst="rect">
            <a:avLst/>
          </a:prstGeom>
        </p:spPr>
      </p:pic>
      <p:pic>
        <p:nvPicPr>
          <p:cNvPr id="15" name="Εικόνα 14" descr="Εικόνα που περιέχει γραμμικό σχέδιο&#10;&#10;Περιγραφή που δημιουργήθηκε αυτόματα">
            <a:extLst>
              <a:ext uri="{FF2B5EF4-FFF2-40B4-BE49-F238E27FC236}">
                <a16:creationId xmlns:a16="http://schemas.microsoft.com/office/drawing/2014/main" id="{6AE0B28C-5C55-4EE7-A4FA-6068B1596607}"/>
              </a:ext>
            </a:extLst>
          </p:cNvPr>
          <p:cNvPicPr>
            <a:picLocks noChangeAspect="1"/>
          </p:cNvPicPr>
          <p:nvPr/>
        </p:nvPicPr>
        <p:blipFill rotWithShape="1">
          <a:blip r:embed="rId5"/>
          <a:srcRect l="4437"/>
          <a:stretch/>
        </p:blipFill>
        <p:spPr>
          <a:xfrm>
            <a:off x="6992539" y="2641338"/>
            <a:ext cx="1987771" cy="3039931"/>
          </a:xfrm>
          <a:prstGeom prst="rect">
            <a:avLst/>
          </a:prstGeom>
        </p:spPr>
      </p:pic>
      <p:sp>
        <p:nvSpPr>
          <p:cNvPr id="22" name="Rectangle 21">
            <a:extLst>
              <a:ext uri="{FF2B5EF4-FFF2-40B4-BE49-F238E27FC236}">
                <a16:creationId xmlns:a16="http://schemas.microsoft.com/office/drawing/2014/main" id="{D0ECB586-0094-4564-A677-F1EDA61503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2C388D3-CAEA-40E7-B511-0373582647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Εικόνα 16">
            <a:extLst>
              <a:ext uri="{FF2B5EF4-FFF2-40B4-BE49-F238E27FC236}">
                <a16:creationId xmlns:a16="http://schemas.microsoft.com/office/drawing/2014/main" id="{2119F4E1-F93C-4D5C-83E5-9331DD4DB418}"/>
              </a:ext>
            </a:extLst>
          </p:cNvPr>
          <p:cNvPicPr>
            <a:picLocks noChangeAspect="1"/>
          </p:cNvPicPr>
          <p:nvPr/>
        </p:nvPicPr>
        <p:blipFill rotWithShape="1">
          <a:blip r:embed="rId6"/>
          <a:srcRect l="2000" r="1626"/>
          <a:stretch/>
        </p:blipFill>
        <p:spPr>
          <a:xfrm>
            <a:off x="9100998" y="2737178"/>
            <a:ext cx="2119452" cy="2908420"/>
          </a:xfrm>
          <a:prstGeom prst="rect">
            <a:avLst/>
          </a:prstGeom>
        </p:spPr>
      </p:pic>
      <p:pic>
        <p:nvPicPr>
          <p:cNvPr id="19" name="Εικόνα 18" descr="Εικόνα που περιέχει κείμενο, λευκός πίνακας&#10;&#10;Περιγραφή που δημιουργήθηκε αυτόματα">
            <a:extLst>
              <a:ext uri="{FF2B5EF4-FFF2-40B4-BE49-F238E27FC236}">
                <a16:creationId xmlns:a16="http://schemas.microsoft.com/office/drawing/2014/main" id="{15A0AEAC-C27C-4811-BF25-0E1F25344502}"/>
              </a:ext>
            </a:extLst>
          </p:cNvPr>
          <p:cNvPicPr>
            <a:picLocks noChangeAspect="1"/>
          </p:cNvPicPr>
          <p:nvPr/>
        </p:nvPicPr>
        <p:blipFill>
          <a:blip r:embed="rId7"/>
          <a:stretch>
            <a:fillRect/>
          </a:stretch>
        </p:blipFill>
        <p:spPr>
          <a:xfrm>
            <a:off x="9577140" y="95839"/>
            <a:ext cx="2199216" cy="2641339"/>
          </a:xfrm>
          <a:prstGeom prst="rect">
            <a:avLst/>
          </a:prstGeom>
        </p:spPr>
      </p:pic>
      <p:pic>
        <p:nvPicPr>
          <p:cNvPr id="23" name="Εικόνα 22">
            <a:extLst>
              <a:ext uri="{FF2B5EF4-FFF2-40B4-BE49-F238E27FC236}">
                <a16:creationId xmlns:a16="http://schemas.microsoft.com/office/drawing/2014/main" id="{9F456D25-CC36-410F-8349-EBC63E9DA94D}"/>
              </a:ext>
            </a:extLst>
          </p:cNvPr>
          <p:cNvPicPr>
            <a:picLocks noChangeAspect="1"/>
          </p:cNvPicPr>
          <p:nvPr/>
        </p:nvPicPr>
        <p:blipFill rotWithShape="1">
          <a:blip r:embed="rId8"/>
          <a:srcRect l="9879" b="2516"/>
          <a:stretch/>
        </p:blipFill>
        <p:spPr>
          <a:xfrm rot="16200000">
            <a:off x="5528368" y="-973246"/>
            <a:ext cx="2380393" cy="4260320"/>
          </a:xfrm>
          <a:prstGeom prst="rect">
            <a:avLst/>
          </a:prstGeom>
        </p:spPr>
      </p:pic>
    </p:spTree>
    <p:extLst>
      <p:ext uri="{BB962C8B-B14F-4D97-AF65-F5344CB8AC3E}">
        <p14:creationId xmlns:p14="http://schemas.microsoft.com/office/powerpoint/2010/main" val="3778161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E3CBB9B1-7B7D-4BA1-A1AF-572168B395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FE43429-B1C4-477C-A67B-2172C042032B}"/>
              </a:ext>
            </a:extLst>
          </p:cNvPr>
          <p:cNvSpPr>
            <a:spLocks noGrp="1"/>
          </p:cNvSpPr>
          <p:nvPr>
            <p:ph type="title"/>
          </p:nvPr>
        </p:nvSpPr>
        <p:spPr>
          <a:xfrm>
            <a:off x="8643193" y="457201"/>
            <a:ext cx="3091607" cy="1727643"/>
          </a:xfrm>
        </p:spPr>
        <p:txBody>
          <a:bodyPr anchor="b">
            <a:normAutofit/>
          </a:bodyPr>
          <a:lstStyle/>
          <a:p>
            <a:r>
              <a:rPr lang="en-US" sz="2800" dirty="0" err="1"/>
              <a:t>Attività</a:t>
            </a:r>
            <a:r>
              <a:rPr lang="en-US" sz="2800" dirty="0"/>
              <a:t>  2 </a:t>
            </a:r>
            <a:r>
              <a:rPr lang="el-GR" sz="2800" dirty="0"/>
              <a:t>-</a:t>
            </a:r>
            <a:r>
              <a:rPr lang="en-US" sz="2800" dirty="0"/>
              <a:t> country puzzle</a:t>
            </a:r>
            <a:endParaRPr lang="el-GR" sz="2800" dirty="0"/>
          </a:p>
        </p:txBody>
      </p:sp>
      <p:pic>
        <p:nvPicPr>
          <p:cNvPr id="7" name="Εικόνα 6" descr="Εικόνα που περιέχει κείμενο, βασίλισσα, φάκελος&#10;&#10;Περιγραφή που δημιουργήθηκε αυτόματα">
            <a:extLst>
              <a:ext uri="{FF2B5EF4-FFF2-40B4-BE49-F238E27FC236}">
                <a16:creationId xmlns:a16="http://schemas.microsoft.com/office/drawing/2014/main" id="{9C313C6E-1857-41FB-90B4-BE560C94027A}"/>
              </a:ext>
            </a:extLst>
          </p:cNvPr>
          <p:cNvPicPr>
            <a:picLocks noChangeAspect="1"/>
          </p:cNvPicPr>
          <p:nvPr/>
        </p:nvPicPr>
        <p:blipFill rotWithShape="1">
          <a:blip r:embed="rId2"/>
          <a:srcRect l="4198" r="825"/>
          <a:stretch/>
        </p:blipFill>
        <p:spPr>
          <a:xfrm rot="10800000">
            <a:off x="20" y="431"/>
            <a:ext cx="8115280" cy="6408311"/>
          </a:xfrm>
          <a:prstGeom prst="rect">
            <a:avLst/>
          </a:prstGeom>
        </p:spPr>
      </p:pic>
      <p:sp>
        <p:nvSpPr>
          <p:cNvPr id="3" name="Θέση περιεχομένου 2">
            <a:extLst>
              <a:ext uri="{FF2B5EF4-FFF2-40B4-BE49-F238E27FC236}">
                <a16:creationId xmlns:a16="http://schemas.microsoft.com/office/drawing/2014/main" id="{EEF0BCCF-F202-495B-B32C-666D583C9545}"/>
              </a:ext>
            </a:extLst>
          </p:cNvPr>
          <p:cNvSpPr>
            <a:spLocks noGrp="1"/>
          </p:cNvSpPr>
          <p:nvPr>
            <p:ph idx="1"/>
          </p:nvPr>
        </p:nvSpPr>
        <p:spPr>
          <a:xfrm>
            <a:off x="8643193" y="2530549"/>
            <a:ext cx="2942813" cy="3428124"/>
          </a:xfrm>
        </p:spPr>
        <p:txBody>
          <a:bodyPr>
            <a:normAutofit/>
          </a:bodyPr>
          <a:lstStyle/>
          <a:p>
            <a:r>
              <a:rPr lang="en-US" sz="1400" dirty="0"/>
              <a:t>6 </a:t>
            </a:r>
            <a:r>
              <a:rPr lang="en-US" sz="1400" dirty="0" err="1"/>
              <a:t>paesi</a:t>
            </a:r>
            <a:r>
              <a:rPr lang="en-US" sz="1400" dirty="0"/>
              <a:t> - 4 </a:t>
            </a:r>
            <a:r>
              <a:rPr lang="en-US" sz="1400" dirty="0" err="1"/>
              <a:t>schede</a:t>
            </a:r>
            <a:r>
              <a:rPr lang="en-US" sz="1400" dirty="0"/>
              <a:t> per </a:t>
            </a:r>
            <a:r>
              <a:rPr lang="en-US" sz="1400" dirty="0" err="1"/>
              <a:t>paese</a:t>
            </a:r>
            <a:r>
              <a:rPr lang="en-US" sz="1400" dirty="0"/>
              <a:t> da </a:t>
            </a:r>
            <a:r>
              <a:rPr lang="en-US" sz="1400" dirty="0" err="1"/>
              <a:t>tagliare</a:t>
            </a:r>
            <a:r>
              <a:rPr lang="en-US" sz="1400" dirty="0"/>
              <a:t> in 6 </a:t>
            </a:r>
            <a:r>
              <a:rPr lang="en-US" sz="1400" dirty="0" err="1"/>
              <a:t>parti</a:t>
            </a:r>
            <a:r>
              <a:rPr lang="en-US" sz="1400" dirty="0"/>
              <a:t> </a:t>
            </a:r>
            <a:r>
              <a:rPr lang="en-US" sz="1400" dirty="0" err="1"/>
              <a:t>ciascuno</a:t>
            </a:r>
            <a:r>
              <a:rPr lang="en-US" sz="1400" dirty="0"/>
              <a:t> </a:t>
            </a:r>
          </a:p>
          <a:p>
            <a:r>
              <a:rPr lang="en-US" sz="1400" dirty="0"/>
              <a:t>In </a:t>
            </a:r>
            <a:r>
              <a:rPr lang="en-US" sz="1400" dirty="0" err="1"/>
              <a:t>ogni</a:t>
            </a:r>
            <a:r>
              <a:rPr lang="en-US" sz="1400" dirty="0"/>
              <a:t> </a:t>
            </a:r>
            <a:r>
              <a:rPr lang="en-US" sz="1400" dirty="0" err="1"/>
              <a:t>classe</a:t>
            </a:r>
            <a:r>
              <a:rPr lang="en-US" sz="1400" dirty="0"/>
              <a:t> </a:t>
            </a:r>
            <a:r>
              <a:rPr lang="en-US" sz="1400" dirty="0" err="1"/>
              <a:t>verranno</a:t>
            </a:r>
            <a:r>
              <a:rPr lang="en-US" sz="1400" dirty="0"/>
              <a:t> </a:t>
            </a:r>
            <a:r>
              <a:rPr lang="en-US" sz="1400" dirty="0" err="1"/>
              <a:t>creati</a:t>
            </a:r>
            <a:r>
              <a:rPr lang="en-US" sz="1400" dirty="0"/>
              <a:t> 6 </a:t>
            </a:r>
            <a:r>
              <a:rPr lang="en-US" sz="1400" dirty="0" err="1"/>
              <a:t>gruppi</a:t>
            </a:r>
            <a:r>
              <a:rPr lang="en-US" sz="1400" dirty="0"/>
              <a:t> (2 </a:t>
            </a:r>
            <a:r>
              <a:rPr lang="en-US" sz="1400" dirty="0" err="1"/>
              <a:t>momenti</a:t>
            </a:r>
            <a:r>
              <a:rPr lang="en-US" sz="1400" dirty="0"/>
              <a:t> – 3 </a:t>
            </a:r>
            <a:r>
              <a:rPr lang="en-US" sz="1400" dirty="0" err="1"/>
              <a:t>gruppi</a:t>
            </a:r>
            <a:r>
              <a:rPr lang="en-US" sz="1400" dirty="0"/>
              <a:t> per </a:t>
            </a:r>
            <a:r>
              <a:rPr lang="en-US" sz="1400" dirty="0" err="1"/>
              <a:t>volta</a:t>
            </a:r>
            <a:r>
              <a:rPr lang="en-US" sz="1400" dirty="0"/>
              <a:t> 6 o + bambini)</a:t>
            </a:r>
          </a:p>
          <a:p>
            <a:r>
              <a:rPr lang="en-US" sz="1400" dirty="0"/>
              <a:t>Ad </a:t>
            </a:r>
            <a:r>
              <a:rPr lang="en-US" sz="1400" dirty="0" err="1"/>
              <a:t>ogni</a:t>
            </a:r>
            <a:r>
              <a:rPr lang="en-US" sz="1400" dirty="0"/>
              <a:t> </a:t>
            </a:r>
            <a:r>
              <a:rPr lang="en-US" sz="1400" dirty="0" err="1" smtClean="0"/>
              <a:t>gruppo</a:t>
            </a:r>
            <a:r>
              <a:rPr lang="en-US" sz="1400" dirty="0" smtClean="0"/>
              <a:t> </a:t>
            </a:r>
            <a:r>
              <a:rPr lang="en-US" sz="1400" dirty="0" err="1" smtClean="0"/>
              <a:t>verrà</a:t>
            </a:r>
            <a:r>
              <a:rPr lang="en-US" sz="1400" dirty="0" smtClean="0"/>
              <a:t> </a:t>
            </a:r>
            <a:r>
              <a:rPr lang="en-US" sz="1400" dirty="0" err="1"/>
              <a:t>assegnato</a:t>
            </a:r>
            <a:r>
              <a:rPr lang="en-US" sz="1400" dirty="0"/>
              <a:t> 1 </a:t>
            </a:r>
            <a:r>
              <a:rPr lang="en-US" sz="1400" dirty="0" err="1"/>
              <a:t>paese</a:t>
            </a:r>
            <a:r>
              <a:rPr lang="en-US" sz="1400" dirty="0"/>
              <a:t> con </a:t>
            </a:r>
            <a:r>
              <a:rPr lang="en-US" sz="1400" dirty="0" smtClean="0"/>
              <a:t>le </a:t>
            </a:r>
            <a:r>
              <a:rPr lang="en-US" sz="1400" dirty="0" err="1" smtClean="0"/>
              <a:t>rispettive</a:t>
            </a:r>
            <a:r>
              <a:rPr lang="en-US" sz="1400" dirty="0" smtClean="0"/>
              <a:t> </a:t>
            </a:r>
            <a:r>
              <a:rPr lang="en-US" sz="1400" dirty="0"/>
              <a:t>carte da </a:t>
            </a:r>
            <a:r>
              <a:rPr lang="en-US" sz="1400" dirty="0" err="1"/>
              <a:t>assemblare</a:t>
            </a:r>
            <a:endParaRPr lang="en-US" sz="1400" dirty="0"/>
          </a:p>
          <a:p>
            <a:endParaRPr lang="en-US" sz="1400" dirty="0"/>
          </a:p>
        </p:txBody>
      </p:sp>
      <p:sp>
        <p:nvSpPr>
          <p:cNvPr id="19" name="Rectangle 13">
            <a:extLst>
              <a:ext uri="{FF2B5EF4-FFF2-40B4-BE49-F238E27FC236}">
                <a16:creationId xmlns:a16="http://schemas.microsoft.com/office/drawing/2014/main" id="{907741FC-B544-4A6E-B831-6789D04233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49257"/>
          </a:xfrm>
          <a:prstGeom prst="rect">
            <a:avLst/>
          </a:prstGeom>
          <a:gradFill>
            <a:gsLst>
              <a:gs pos="34000">
                <a:schemeClr val="accent4">
                  <a:alpha val="73000"/>
                </a:schemeClr>
              </a:gs>
              <a:gs pos="100000">
                <a:schemeClr val="accent5">
                  <a:alpha val="89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5">
            <a:extLst>
              <a:ext uri="{FF2B5EF4-FFF2-40B4-BE49-F238E27FC236}">
                <a16:creationId xmlns:a16="http://schemas.microsoft.com/office/drawing/2014/main" id="{3F0BE7ED-7814-4273-B18A-F26CC03803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314"/>
            <a:ext cx="8115300" cy="449258"/>
          </a:xfrm>
          <a:prstGeom prst="rect">
            <a:avLst/>
          </a:prstGeom>
          <a:gradFill>
            <a:gsLst>
              <a:gs pos="22000">
                <a:schemeClr val="accent5">
                  <a:lumMod val="60000"/>
                  <a:lumOff val="40000"/>
                  <a:alpha val="55000"/>
                </a:schemeClr>
              </a:gs>
              <a:gs pos="9900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532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5D512231-91CE-4DD9-98B7-27B615C4DE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Τίτλος 1">
            <a:extLst>
              <a:ext uri="{FF2B5EF4-FFF2-40B4-BE49-F238E27FC236}">
                <a16:creationId xmlns:a16="http://schemas.microsoft.com/office/drawing/2014/main" id="{291496A0-C1E0-4803-9B22-4FAA66AE4427}"/>
              </a:ext>
            </a:extLst>
          </p:cNvPr>
          <p:cNvSpPr txBox="1">
            <a:spLocks/>
          </p:cNvSpPr>
          <p:nvPr/>
        </p:nvSpPr>
        <p:spPr>
          <a:xfrm>
            <a:off x="1371601" y="457202"/>
            <a:ext cx="4546314" cy="1573551"/>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nSpc>
                <a:spcPct val="90000"/>
              </a:lnSpc>
              <a:spcAft>
                <a:spcPts val="600"/>
              </a:spcAft>
            </a:pPr>
            <a:r>
              <a:rPr lang="en-US" dirty="0" err="1"/>
              <a:t>Attività</a:t>
            </a:r>
            <a:r>
              <a:rPr lang="en-US" dirty="0"/>
              <a:t>  2 - country puzzle</a:t>
            </a:r>
          </a:p>
        </p:txBody>
      </p:sp>
      <p:sp>
        <p:nvSpPr>
          <p:cNvPr id="3" name="Θέση περιεχομένου 2">
            <a:extLst>
              <a:ext uri="{FF2B5EF4-FFF2-40B4-BE49-F238E27FC236}">
                <a16:creationId xmlns:a16="http://schemas.microsoft.com/office/drawing/2014/main" id="{084A5E0D-F2C8-44E8-AB52-C0AE37ACFECC}"/>
              </a:ext>
            </a:extLst>
          </p:cNvPr>
          <p:cNvSpPr>
            <a:spLocks noGrp="1"/>
          </p:cNvSpPr>
          <p:nvPr>
            <p:ph idx="1"/>
          </p:nvPr>
        </p:nvSpPr>
        <p:spPr>
          <a:xfrm>
            <a:off x="1371601" y="2356123"/>
            <a:ext cx="4480390" cy="3596212"/>
          </a:xfrm>
        </p:spPr>
        <p:txBody>
          <a:bodyPr vert="horz" lIns="0" tIns="0" rIns="0" bIns="0" rtlCol="0">
            <a:normAutofit/>
          </a:bodyPr>
          <a:lstStyle/>
          <a:p>
            <a:r>
              <a:rPr lang="en-US" sz="1600" dirty="0" err="1"/>
              <a:t>Finito</a:t>
            </a:r>
            <a:r>
              <a:rPr lang="en-US" sz="1600" dirty="0"/>
              <a:t> </a:t>
            </a:r>
            <a:r>
              <a:rPr lang="en-US" sz="1600" dirty="0" err="1"/>
              <a:t>il</a:t>
            </a:r>
            <a:r>
              <a:rPr lang="en-US" sz="1600" dirty="0"/>
              <a:t> 1 </a:t>
            </a:r>
            <a:r>
              <a:rPr lang="en-US" sz="1600" dirty="0" err="1"/>
              <a:t>turno</a:t>
            </a:r>
            <a:r>
              <a:rPr lang="en-US" sz="1600" dirty="0"/>
              <a:t>, </a:t>
            </a:r>
            <a:r>
              <a:rPr lang="en-US" sz="1600" dirty="0" err="1"/>
              <a:t>si</a:t>
            </a:r>
            <a:r>
              <a:rPr lang="en-US" sz="1600" dirty="0"/>
              <a:t> </a:t>
            </a:r>
            <a:r>
              <a:rPr lang="en-US" sz="1600" dirty="0" err="1"/>
              <a:t>divideranno</a:t>
            </a:r>
            <a:r>
              <a:rPr lang="en-US" sz="1600" dirty="0"/>
              <a:t> le </a:t>
            </a:r>
            <a:r>
              <a:rPr lang="en-US" sz="1600" dirty="0" err="1"/>
              <a:t>schede</a:t>
            </a:r>
            <a:r>
              <a:rPr lang="en-US" sz="1600" dirty="0"/>
              <a:t> </a:t>
            </a:r>
            <a:r>
              <a:rPr lang="en-US" sz="1600" dirty="0" err="1"/>
              <a:t>paese</a:t>
            </a:r>
            <a:r>
              <a:rPr lang="en-US" sz="1600" dirty="0"/>
              <a:t> </a:t>
            </a:r>
            <a:r>
              <a:rPr lang="en-US" sz="1600" dirty="0" err="1"/>
              <a:t>ai</a:t>
            </a:r>
            <a:r>
              <a:rPr lang="en-US" sz="1600" dirty="0"/>
              <a:t> bambini (1 </a:t>
            </a:r>
            <a:r>
              <a:rPr lang="en-US" sz="1600" dirty="0" err="1"/>
              <a:t>scheda</a:t>
            </a:r>
            <a:r>
              <a:rPr lang="en-US" sz="1600" dirty="0"/>
              <a:t> per </a:t>
            </a:r>
            <a:r>
              <a:rPr lang="en-US" sz="1600" dirty="0" err="1"/>
              <a:t>ogni</a:t>
            </a:r>
            <a:r>
              <a:rPr lang="en-US" sz="1600" dirty="0"/>
              <a:t> </a:t>
            </a:r>
            <a:r>
              <a:rPr lang="en-US" sz="1600" dirty="0" err="1"/>
              <a:t>paese</a:t>
            </a:r>
            <a:r>
              <a:rPr lang="en-US" sz="1600" dirty="0"/>
              <a:t> da </a:t>
            </a:r>
            <a:r>
              <a:rPr lang="en-US" sz="1600" dirty="0" err="1"/>
              <a:t>presentare</a:t>
            </a:r>
            <a:r>
              <a:rPr lang="en-US" sz="1600" dirty="0"/>
              <a:t>)</a:t>
            </a:r>
          </a:p>
          <a:p>
            <a:r>
              <a:rPr lang="en-US" sz="1600" dirty="0"/>
              <a:t>A </a:t>
            </a:r>
            <a:r>
              <a:rPr lang="en-US" sz="1600" dirty="0" err="1"/>
              <a:t>turno</a:t>
            </a:r>
            <a:r>
              <a:rPr lang="en-US" sz="1600" dirty="0"/>
              <a:t>, </a:t>
            </a:r>
            <a:r>
              <a:rPr lang="en-US" sz="1600" dirty="0" err="1" smtClean="0"/>
              <a:t>ogni</a:t>
            </a:r>
            <a:r>
              <a:rPr lang="en-US" sz="1600" dirty="0" smtClean="0"/>
              <a:t> </a:t>
            </a:r>
            <a:r>
              <a:rPr lang="en-US" sz="1600" dirty="0" err="1" smtClean="0"/>
              <a:t>gruppo</a:t>
            </a:r>
            <a:r>
              <a:rPr lang="en-US" sz="1600" dirty="0" smtClean="0"/>
              <a:t> di </a:t>
            </a:r>
            <a:r>
              <a:rPr lang="en-US" sz="1600" dirty="0"/>
              <a:t>bambini </a:t>
            </a:r>
            <a:r>
              <a:rPr lang="en-US" sz="1600" dirty="0" err="1" smtClean="0"/>
              <a:t>presenterà</a:t>
            </a:r>
            <a:r>
              <a:rPr lang="en-US" sz="1600" dirty="0"/>
              <a:t> </a:t>
            </a:r>
            <a:r>
              <a:rPr lang="en-US" sz="1600" dirty="0" err="1"/>
              <a:t>agli</a:t>
            </a:r>
            <a:r>
              <a:rPr lang="en-US" sz="1600" dirty="0"/>
              <a:t> </a:t>
            </a:r>
            <a:r>
              <a:rPr lang="en-US" sz="1600" dirty="0" err="1"/>
              <a:t>altri</a:t>
            </a:r>
            <a:r>
              <a:rPr lang="en-US" sz="1600" dirty="0"/>
              <a:t> </a:t>
            </a:r>
            <a:r>
              <a:rPr lang="en-US" sz="1600" dirty="0" err="1"/>
              <a:t>gruppi</a:t>
            </a:r>
            <a:r>
              <a:rPr lang="en-US" sz="1600" dirty="0"/>
              <a:t> </a:t>
            </a:r>
            <a:r>
              <a:rPr lang="en-US" sz="1600" dirty="0"/>
              <a:t>le </a:t>
            </a:r>
            <a:r>
              <a:rPr lang="en-US" sz="1600" dirty="0" smtClean="0"/>
              <a:t>figure </a:t>
            </a:r>
            <a:r>
              <a:rPr lang="en-US" sz="1600" dirty="0" err="1"/>
              <a:t>ottenute</a:t>
            </a:r>
            <a:r>
              <a:rPr lang="en-US" sz="1600" dirty="0"/>
              <a:t> con </a:t>
            </a:r>
            <a:r>
              <a:rPr lang="en-US" sz="1600" dirty="0" err="1"/>
              <a:t>il</a:t>
            </a:r>
            <a:r>
              <a:rPr lang="en-US" sz="1600" dirty="0"/>
              <a:t> </a:t>
            </a:r>
            <a:r>
              <a:rPr lang="en-US" sz="1600" dirty="0" smtClean="0"/>
              <a:t>puzzle.</a:t>
            </a:r>
            <a:endParaRPr lang="en-US" sz="1600" dirty="0"/>
          </a:p>
          <a:p>
            <a:endParaRPr lang="en-US" sz="1600" dirty="0"/>
          </a:p>
        </p:txBody>
      </p:sp>
      <p:pic>
        <p:nvPicPr>
          <p:cNvPr id="34" name="Εικόνα 33" descr="Εικόνα που περιέχει κείμενο&#10;&#10;Περιγραφή που δημιουργήθηκε αυτόματα">
            <a:extLst>
              <a:ext uri="{FF2B5EF4-FFF2-40B4-BE49-F238E27FC236}">
                <a16:creationId xmlns:a16="http://schemas.microsoft.com/office/drawing/2014/main" id="{DD5B09B4-CE46-4290-9FEC-436D9043E08D}"/>
              </a:ext>
            </a:extLst>
          </p:cNvPr>
          <p:cNvPicPr>
            <a:picLocks noChangeAspect="1"/>
          </p:cNvPicPr>
          <p:nvPr/>
        </p:nvPicPr>
        <p:blipFill>
          <a:blip r:embed="rId2"/>
          <a:stretch>
            <a:fillRect/>
          </a:stretch>
        </p:blipFill>
        <p:spPr>
          <a:xfrm rot="16200000">
            <a:off x="6738227" y="843183"/>
            <a:ext cx="1877214" cy="2502953"/>
          </a:xfrm>
          <a:prstGeom prst="rect">
            <a:avLst/>
          </a:prstGeom>
        </p:spPr>
      </p:pic>
      <p:pic>
        <p:nvPicPr>
          <p:cNvPr id="32" name="Εικόνα 31" descr="Εικόνα που περιέχει κείμενο&#10;&#10;Περιγραφή που δημιουργήθηκε αυτόματα">
            <a:extLst>
              <a:ext uri="{FF2B5EF4-FFF2-40B4-BE49-F238E27FC236}">
                <a16:creationId xmlns:a16="http://schemas.microsoft.com/office/drawing/2014/main" id="{74C553BE-6E4C-44E3-85AC-8A7B641A04DF}"/>
              </a:ext>
            </a:extLst>
          </p:cNvPr>
          <p:cNvPicPr>
            <a:picLocks noChangeAspect="1"/>
          </p:cNvPicPr>
          <p:nvPr/>
        </p:nvPicPr>
        <p:blipFill>
          <a:blip r:embed="rId3"/>
          <a:stretch>
            <a:fillRect/>
          </a:stretch>
        </p:blipFill>
        <p:spPr>
          <a:xfrm rot="5400000">
            <a:off x="9539399" y="843183"/>
            <a:ext cx="1877214" cy="2502953"/>
          </a:xfrm>
          <a:prstGeom prst="rect">
            <a:avLst/>
          </a:prstGeom>
        </p:spPr>
      </p:pic>
      <p:pic>
        <p:nvPicPr>
          <p:cNvPr id="30" name="Εικόνα 29" descr="Εικόνα που περιέχει κείμενο, πιάτο, γεύμα&#10;&#10;Περιγραφή που δημιουργήθηκε αυτόματα">
            <a:extLst>
              <a:ext uri="{FF2B5EF4-FFF2-40B4-BE49-F238E27FC236}">
                <a16:creationId xmlns:a16="http://schemas.microsoft.com/office/drawing/2014/main" id="{AACBA601-77DB-45FE-A648-C09A5FDC6D5C}"/>
              </a:ext>
            </a:extLst>
          </p:cNvPr>
          <p:cNvPicPr>
            <a:picLocks noChangeAspect="1"/>
          </p:cNvPicPr>
          <p:nvPr/>
        </p:nvPicPr>
        <p:blipFill>
          <a:blip r:embed="rId4"/>
          <a:stretch>
            <a:fillRect/>
          </a:stretch>
        </p:blipFill>
        <p:spPr>
          <a:xfrm rot="5400000">
            <a:off x="6738227" y="3042132"/>
            <a:ext cx="1877214" cy="2502953"/>
          </a:xfrm>
          <a:prstGeom prst="rect">
            <a:avLst/>
          </a:prstGeom>
        </p:spPr>
      </p:pic>
      <p:pic>
        <p:nvPicPr>
          <p:cNvPr id="28" name="Εικόνα 27" descr="Εικόνα που περιέχει κείμενο&#10;&#10;Περιγραφή που δημιουργήθηκε αυτόματα">
            <a:extLst>
              <a:ext uri="{FF2B5EF4-FFF2-40B4-BE49-F238E27FC236}">
                <a16:creationId xmlns:a16="http://schemas.microsoft.com/office/drawing/2014/main" id="{1D50FEC4-DC63-44D4-B314-D8422309F6F7}"/>
              </a:ext>
            </a:extLst>
          </p:cNvPr>
          <p:cNvPicPr>
            <a:picLocks noChangeAspect="1"/>
          </p:cNvPicPr>
          <p:nvPr/>
        </p:nvPicPr>
        <p:blipFill>
          <a:blip r:embed="rId5"/>
          <a:stretch>
            <a:fillRect/>
          </a:stretch>
        </p:blipFill>
        <p:spPr>
          <a:xfrm rot="5400000">
            <a:off x="9539398" y="3042131"/>
            <a:ext cx="1877214" cy="2502953"/>
          </a:xfrm>
          <a:prstGeom prst="rect">
            <a:avLst/>
          </a:prstGeom>
        </p:spPr>
      </p:pic>
      <p:sp>
        <p:nvSpPr>
          <p:cNvPr id="41" name="Rectangle 40">
            <a:extLst>
              <a:ext uri="{FF2B5EF4-FFF2-40B4-BE49-F238E27FC236}">
                <a16:creationId xmlns:a16="http://schemas.microsoft.com/office/drawing/2014/main" id="{D1D0941F-8BA2-4494-BACC-306D0C705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4799C0D6-C3B2-4A94-A7F3-1B04CA27F6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92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5D512231-91CE-4DD9-98B7-27B615C4DE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Τίτλος 1">
            <a:extLst>
              <a:ext uri="{FF2B5EF4-FFF2-40B4-BE49-F238E27FC236}">
                <a16:creationId xmlns:a16="http://schemas.microsoft.com/office/drawing/2014/main" id="{DDD475C4-3360-48B5-A777-E8DB23DF9AB2}"/>
              </a:ext>
            </a:extLst>
          </p:cNvPr>
          <p:cNvSpPr>
            <a:spLocks noGrp="1"/>
          </p:cNvSpPr>
          <p:nvPr>
            <p:ph type="title"/>
          </p:nvPr>
        </p:nvSpPr>
        <p:spPr>
          <a:xfrm>
            <a:off x="1371601" y="457202"/>
            <a:ext cx="4546314" cy="1573551"/>
          </a:xfrm>
        </p:spPr>
        <p:txBody>
          <a:bodyPr anchor="b">
            <a:normAutofit/>
          </a:bodyPr>
          <a:lstStyle/>
          <a:p>
            <a:pPr>
              <a:lnSpc>
                <a:spcPct val="90000"/>
              </a:lnSpc>
            </a:pPr>
            <a:r>
              <a:rPr lang="en-US" dirty="0" err="1"/>
              <a:t>Attività</a:t>
            </a:r>
            <a:r>
              <a:rPr lang="en-US" dirty="0"/>
              <a:t>  2 </a:t>
            </a:r>
            <a:r>
              <a:rPr lang="el-GR" dirty="0"/>
              <a:t>-</a:t>
            </a:r>
            <a:r>
              <a:rPr lang="en-US" dirty="0"/>
              <a:t> country puzzle</a:t>
            </a:r>
            <a:endParaRPr lang="el-GR" dirty="0"/>
          </a:p>
        </p:txBody>
      </p:sp>
      <p:sp>
        <p:nvSpPr>
          <p:cNvPr id="3" name="Θέση περιεχομένου 2">
            <a:extLst>
              <a:ext uri="{FF2B5EF4-FFF2-40B4-BE49-F238E27FC236}">
                <a16:creationId xmlns:a16="http://schemas.microsoft.com/office/drawing/2014/main" id="{449A091E-2AED-4CB4-AB91-7DD01AA170BE}"/>
              </a:ext>
            </a:extLst>
          </p:cNvPr>
          <p:cNvSpPr>
            <a:spLocks noGrp="1"/>
          </p:cNvSpPr>
          <p:nvPr>
            <p:ph idx="1"/>
          </p:nvPr>
        </p:nvSpPr>
        <p:spPr>
          <a:xfrm>
            <a:off x="1371601" y="2356123"/>
            <a:ext cx="4480390" cy="3596212"/>
          </a:xfrm>
        </p:spPr>
        <p:txBody>
          <a:bodyPr>
            <a:normAutofit/>
          </a:bodyPr>
          <a:lstStyle/>
          <a:p>
            <a:r>
              <a:rPr lang="en-US" sz="1600" dirty="0" err="1"/>
              <a:t>Dopo</a:t>
            </a:r>
            <a:r>
              <a:rPr lang="en-US" sz="1600" dirty="0"/>
              <a:t> </a:t>
            </a:r>
            <a:r>
              <a:rPr lang="en-US" sz="1600" dirty="0" err="1"/>
              <a:t>il</a:t>
            </a:r>
            <a:r>
              <a:rPr lang="en-US" sz="1600" dirty="0"/>
              <a:t> 2 </a:t>
            </a:r>
            <a:r>
              <a:rPr lang="en-US" sz="1600" dirty="0" err="1"/>
              <a:t>turno</a:t>
            </a:r>
            <a:r>
              <a:rPr lang="en-US" sz="1600" dirty="0"/>
              <a:t> </a:t>
            </a:r>
            <a:r>
              <a:rPr lang="en-US" sz="1600" dirty="0" err="1"/>
              <a:t>ogni</a:t>
            </a:r>
            <a:r>
              <a:rPr lang="en-US" sz="1600" dirty="0"/>
              <a:t> bambino </a:t>
            </a:r>
            <a:r>
              <a:rPr lang="en-US" sz="1600" dirty="0" err="1" smtClean="0"/>
              <a:t>avrà</a:t>
            </a:r>
            <a:r>
              <a:rPr lang="en-US" sz="1600" dirty="0" smtClean="0"/>
              <a:t> 6 </a:t>
            </a:r>
            <a:r>
              <a:rPr lang="en-US" sz="1600" dirty="0" err="1"/>
              <a:t>schede</a:t>
            </a:r>
            <a:r>
              <a:rPr lang="en-US" sz="1600" dirty="0"/>
              <a:t> </a:t>
            </a:r>
            <a:r>
              <a:rPr lang="en-US" sz="1600" dirty="0" err="1"/>
              <a:t>paese</a:t>
            </a:r>
            <a:r>
              <a:rPr lang="en-US" sz="1600" dirty="0"/>
              <a:t> </a:t>
            </a:r>
            <a:r>
              <a:rPr lang="en-US" sz="1600" dirty="0" err="1"/>
              <a:t>compilate</a:t>
            </a:r>
            <a:r>
              <a:rPr lang="en-US" sz="1600" dirty="0"/>
              <a:t> e </a:t>
            </a:r>
            <a:r>
              <a:rPr lang="en-US" sz="1600" dirty="0" err="1"/>
              <a:t>inserite</a:t>
            </a:r>
            <a:r>
              <a:rPr lang="en-US" sz="1600" dirty="0"/>
              <a:t> </a:t>
            </a:r>
            <a:r>
              <a:rPr lang="en-US" sz="1600" dirty="0" err="1"/>
              <a:t>nel</a:t>
            </a:r>
            <a:r>
              <a:rPr lang="en-US" sz="1600" dirty="0"/>
              <a:t> </a:t>
            </a:r>
            <a:r>
              <a:rPr lang="en-US" sz="1600" dirty="0" err="1"/>
              <a:t>manuale</a:t>
            </a:r>
            <a:r>
              <a:rPr lang="en-US" sz="1600" dirty="0"/>
              <a:t> </a:t>
            </a:r>
            <a:r>
              <a:rPr lang="en-US" sz="1600" dirty="0" err="1"/>
              <a:t>iniziale</a:t>
            </a:r>
            <a:r>
              <a:rPr lang="en-US" sz="1600" dirty="0"/>
              <a:t> </a:t>
            </a:r>
            <a:r>
              <a:rPr lang="en-US" sz="1600" dirty="0" err="1" smtClean="0"/>
              <a:t>consegnato</a:t>
            </a:r>
            <a:r>
              <a:rPr lang="en-US" sz="1600" dirty="0"/>
              <a:t> </a:t>
            </a:r>
            <a:r>
              <a:rPr lang="en-US" sz="1600" dirty="0" smtClean="0"/>
              <a:t>(DREAM book)</a:t>
            </a:r>
            <a:endParaRPr lang="el-GR" sz="1600" dirty="0"/>
          </a:p>
          <a:p>
            <a:endParaRPr lang="el-GR" sz="1600" dirty="0"/>
          </a:p>
        </p:txBody>
      </p:sp>
      <p:pic>
        <p:nvPicPr>
          <p:cNvPr id="10" name="Εικόνα 9" descr="Εικόνα που περιέχει κείμενο, υπογραφή&#10;&#10;Περιγραφή που δημιουργήθηκε αυτόματα">
            <a:extLst>
              <a:ext uri="{FF2B5EF4-FFF2-40B4-BE49-F238E27FC236}">
                <a16:creationId xmlns:a16="http://schemas.microsoft.com/office/drawing/2014/main" id="{EF6FDEB0-4B43-4E7A-A9B9-7D357EFD646E}"/>
              </a:ext>
            </a:extLst>
          </p:cNvPr>
          <p:cNvPicPr>
            <a:picLocks noChangeAspect="1"/>
          </p:cNvPicPr>
          <p:nvPr/>
        </p:nvPicPr>
        <p:blipFill>
          <a:blip r:embed="rId2"/>
          <a:stretch>
            <a:fillRect/>
          </a:stretch>
        </p:blipFill>
        <p:spPr>
          <a:xfrm rot="16200000">
            <a:off x="6738227" y="843183"/>
            <a:ext cx="1877214" cy="2502953"/>
          </a:xfrm>
          <a:prstGeom prst="rect">
            <a:avLst/>
          </a:prstGeom>
        </p:spPr>
      </p:pic>
      <p:pic>
        <p:nvPicPr>
          <p:cNvPr id="6" name="Εικόνα 5">
            <a:extLst>
              <a:ext uri="{FF2B5EF4-FFF2-40B4-BE49-F238E27FC236}">
                <a16:creationId xmlns:a16="http://schemas.microsoft.com/office/drawing/2014/main" id="{83571AE8-1007-41B6-900A-A9FB698406E7}"/>
              </a:ext>
            </a:extLst>
          </p:cNvPr>
          <p:cNvPicPr>
            <a:picLocks noChangeAspect="1"/>
          </p:cNvPicPr>
          <p:nvPr/>
        </p:nvPicPr>
        <p:blipFill>
          <a:blip r:embed="rId3"/>
          <a:stretch>
            <a:fillRect/>
          </a:stretch>
        </p:blipFill>
        <p:spPr>
          <a:xfrm rot="16200000">
            <a:off x="9539399" y="843183"/>
            <a:ext cx="1877214" cy="2502953"/>
          </a:xfrm>
          <a:prstGeom prst="rect">
            <a:avLst/>
          </a:prstGeom>
        </p:spPr>
      </p:pic>
      <p:pic>
        <p:nvPicPr>
          <p:cNvPr id="8" name="Εικόνα 7" descr="Εικόνα που περιέχει κείμενο, κτίριο, υπαίθριος, υπογραφή&#10;&#10;Περιγραφή που δημιουργήθηκε αυτόματα">
            <a:extLst>
              <a:ext uri="{FF2B5EF4-FFF2-40B4-BE49-F238E27FC236}">
                <a16:creationId xmlns:a16="http://schemas.microsoft.com/office/drawing/2014/main" id="{BA4563D6-1F86-42B6-A621-E7618D55B051}"/>
              </a:ext>
            </a:extLst>
          </p:cNvPr>
          <p:cNvPicPr>
            <a:picLocks noChangeAspect="1"/>
          </p:cNvPicPr>
          <p:nvPr/>
        </p:nvPicPr>
        <p:blipFill>
          <a:blip r:embed="rId4"/>
          <a:stretch>
            <a:fillRect/>
          </a:stretch>
        </p:blipFill>
        <p:spPr>
          <a:xfrm rot="5400000">
            <a:off x="6738227" y="3042132"/>
            <a:ext cx="1877214" cy="2502953"/>
          </a:xfrm>
          <a:prstGeom prst="rect">
            <a:avLst/>
          </a:prstGeom>
        </p:spPr>
      </p:pic>
      <p:pic>
        <p:nvPicPr>
          <p:cNvPr id="12" name="Εικόνα 11" descr="Εικόνα που περιέχει κείμενο&#10;&#10;Περιγραφή που δημιουργήθηκε αυτόματα">
            <a:extLst>
              <a:ext uri="{FF2B5EF4-FFF2-40B4-BE49-F238E27FC236}">
                <a16:creationId xmlns:a16="http://schemas.microsoft.com/office/drawing/2014/main" id="{337FC8D1-95E2-4FF1-BA49-73AA27453362}"/>
              </a:ext>
            </a:extLst>
          </p:cNvPr>
          <p:cNvPicPr>
            <a:picLocks noChangeAspect="1"/>
          </p:cNvPicPr>
          <p:nvPr/>
        </p:nvPicPr>
        <p:blipFill>
          <a:blip r:embed="rId5"/>
          <a:stretch>
            <a:fillRect/>
          </a:stretch>
        </p:blipFill>
        <p:spPr>
          <a:xfrm rot="5400000">
            <a:off x="9539398" y="3042131"/>
            <a:ext cx="1877214" cy="2502953"/>
          </a:xfrm>
          <a:prstGeom prst="rect">
            <a:avLst/>
          </a:prstGeom>
        </p:spPr>
      </p:pic>
      <p:sp>
        <p:nvSpPr>
          <p:cNvPr id="26" name="Rectangle 18">
            <a:extLst>
              <a:ext uri="{FF2B5EF4-FFF2-40B4-BE49-F238E27FC236}">
                <a16:creationId xmlns:a16="http://schemas.microsoft.com/office/drawing/2014/main" id="{D1D0941F-8BA2-4494-BACC-306D0C705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0">
            <a:extLst>
              <a:ext uri="{FF2B5EF4-FFF2-40B4-BE49-F238E27FC236}">
                <a16:creationId xmlns:a16="http://schemas.microsoft.com/office/drawing/2014/main" id="{4799C0D6-C3B2-4A94-A7F3-1B04CA27F6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Εικόνα 15" descr="Εικόνα που περιέχει κείμενο, υπογραφή&#10;&#10;Περιγραφή που δημιουργήθηκε αυτόματα">
            <a:extLst>
              <a:ext uri="{FF2B5EF4-FFF2-40B4-BE49-F238E27FC236}">
                <a16:creationId xmlns:a16="http://schemas.microsoft.com/office/drawing/2014/main" id="{E52F71B4-7F29-43B1-96C7-C046A63719E4}"/>
              </a:ext>
            </a:extLst>
          </p:cNvPr>
          <p:cNvPicPr>
            <a:picLocks noChangeAspect="1"/>
          </p:cNvPicPr>
          <p:nvPr/>
        </p:nvPicPr>
        <p:blipFill rotWithShape="1">
          <a:blip r:embed="rId6"/>
          <a:srcRect l="1663" t="22746" r="-25922" b="22627"/>
          <a:stretch/>
        </p:blipFill>
        <p:spPr>
          <a:xfrm rot="10800000">
            <a:off x="-65751" y="3429000"/>
            <a:ext cx="3202560" cy="1877215"/>
          </a:xfrm>
          <a:prstGeom prst="rect">
            <a:avLst/>
          </a:prstGeom>
        </p:spPr>
      </p:pic>
      <p:pic>
        <p:nvPicPr>
          <p:cNvPr id="24" name="Εικόνα 23" descr="Εικόνα που περιέχει κείμενο&#10;&#10;Περιγραφή που δημιουργήθηκε αυτόματα">
            <a:extLst>
              <a:ext uri="{FF2B5EF4-FFF2-40B4-BE49-F238E27FC236}">
                <a16:creationId xmlns:a16="http://schemas.microsoft.com/office/drawing/2014/main" id="{F9281775-97B8-4669-9643-15541B8BF19E}"/>
              </a:ext>
            </a:extLst>
          </p:cNvPr>
          <p:cNvPicPr>
            <a:picLocks noChangeAspect="1"/>
          </p:cNvPicPr>
          <p:nvPr/>
        </p:nvPicPr>
        <p:blipFill>
          <a:blip r:embed="rId7"/>
          <a:stretch>
            <a:fillRect/>
          </a:stretch>
        </p:blipFill>
        <p:spPr>
          <a:xfrm rot="5400000">
            <a:off x="3960124" y="3116132"/>
            <a:ext cx="1877214" cy="2502953"/>
          </a:xfrm>
          <a:prstGeom prst="rect">
            <a:avLst/>
          </a:prstGeom>
        </p:spPr>
      </p:pic>
    </p:spTree>
    <p:extLst>
      <p:ext uri="{BB962C8B-B14F-4D97-AF65-F5344CB8AC3E}">
        <p14:creationId xmlns:p14="http://schemas.microsoft.com/office/powerpoint/2010/main" val="2760738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280F5192-CFCC-4A12-957A-ABEC4F496B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1788AF7-2707-4B46-A609-18E38A8FA287}"/>
              </a:ext>
            </a:extLst>
          </p:cNvPr>
          <p:cNvSpPr>
            <a:spLocks noGrp="1"/>
          </p:cNvSpPr>
          <p:nvPr>
            <p:ph type="title"/>
          </p:nvPr>
        </p:nvSpPr>
        <p:spPr>
          <a:xfrm>
            <a:off x="291776" y="457200"/>
            <a:ext cx="4435871" cy="1462036"/>
          </a:xfrm>
        </p:spPr>
        <p:txBody>
          <a:bodyPr anchor="b">
            <a:normAutofit/>
          </a:bodyPr>
          <a:lstStyle/>
          <a:p>
            <a:r>
              <a:rPr lang="en-US" sz="3200" dirty="0" err="1"/>
              <a:t>Attività</a:t>
            </a:r>
            <a:r>
              <a:rPr lang="en-US" sz="3200" dirty="0"/>
              <a:t>  3- storytelling</a:t>
            </a:r>
            <a:endParaRPr lang="el-GR" sz="3200" dirty="0"/>
          </a:p>
        </p:txBody>
      </p:sp>
      <p:sp>
        <p:nvSpPr>
          <p:cNvPr id="3" name="Θέση περιεχομένου 2">
            <a:extLst>
              <a:ext uri="{FF2B5EF4-FFF2-40B4-BE49-F238E27FC236}">
                <a16:creationId xmlns:a16="http://schemas.microsoft.com/office/drawing/2014/main" id="{04D9C6DB-9F9B-4C68-B0BE-D899F18C078A}"/>
              </a:ext>
            </a:extLst>
          </p:cNvPr>
          <p:cNvSpPr>
            <a:spLocks noGrp="1"/>
          </p:cNvSpPr>
          <p:nvPr>
            <p:ph idx="1"/>
          </p:nvPr>
        </p:nvSpPr>
        <p:spPr>
          <a:xfrm>
            <a:off x="291776" y="2042207"/>
            <a:ext cx="4375579" cy="3734163"/>
          </a:xfrm>
        </p:spPr>
        <p:txBody>
          <a:bodyPr>
            <a:normAutofit/>
          </a:bodyPr>
          <a:lstStyle/>
          <a:p>
            <a:r>
              <a:rPr lang="en-US" sz="1600" dirty="0"/>
              <a:t>Ai bambini </a:t>
            </a:r>
            <a:r>
              <a:rPr lang="en-US" sz="1600" dirty="0" err="1" smtClean="0"/>
              <a:t>vengono</a:t>
            </a:r>
            <a:r>
              <a:rPr lang="en-US" sz="1600" dirty="0" smtClean="0"/>
              <a:t> </a:t>
            </a:r>
            <a:r>
              <a:rPr lang="en-US" sz="1600" dirty="0"/>
              <a:t>narrate 6 diverse </a:t>
            </a:r>
            <a:r>
              <a:rPr lang="en-US" sz="1600" dirty="0" err="1"/>
              <a:t>storie</a:t>
            </a:r>
            <a:r>
              <a:rPr lang="en-US" sz="1600" dirty="0"/>
              <a:t>, una per </a:t>
            </a:r>
            <a:r>
              <a:rPr lang="en-US" sz="1600" dirty="0" err="1"/>
              <a:t>ogni</a:t>
            </a:r>
            <a:r>
              <a:rPr lang="en-US" sz="1600" dirty="0"/>
              <a:t> </a:t>
            </a:r>
            <a:r>
              <a:rPr lang="en-US" sz="1600" dirty="0" err="1"/>
              <a:t>paese</a:t>
            </a:r>
            <a:endParaRPr lang="en-US" sz="1600" dirty="0"/>
          </a:p>
          <a:p>
            <a:r>
              <a:rPr lang="en-US" sz="1600" dirty="0" err="1"/>
              <a:t>Ogni</a:t>
            </a:r>
            <a:r>
              <a:rPr lang="en-US" sz="1600" dirty="0"/>
              <a:t> </a:t>
            </a:r>
            <a:r>
              <a:rPr lang="en-US" sz="1600" dirty="0" err="1" smtClean="0"/>
              <a:t>storia</a:t>
            </a:r>
            <a:r>
              <a:rPr lang="en-US" sz="1600" dirty="0" smtClean="0"/>
              <a:t> </a:t>
            </a:r>
            <a:r>
              <a:rPr lang="en-US" sz="1600" dirty="0" err="1"/>
              <a:t>viene</a:t>
            </a:r>
            <a:r>
              <a:rPr lang="en-US" sz="1600" dirty="0"/>
              <a:t> illustrate con </a:t>
            </a:r>
            <a:r>
              <a:rPr lang="en-US" sz="1600" dirty="0" err="1"/>
              <a:t>l’ausilio</a:t>
            </a:r>
            <a:r>
              <a:rPr lang="en-US" sz="1600" dirty="0"/>
              <a:t> </a:t>
            </a:r>
            <a:r>
              <a:rPr lang="en-US" sz="1600" dirty="0" smtClean="0"/>
              <a:t>di </a:t>
            </a:r>
            <a:r>
              <a:rPr lang="en-US" sz="1600" dirty="0"/>
              <a:t>2 </a:t>
            </a:r>
            <a:r>
              <a:rPr lang="en-US" sz="1600" dirty="0" err="1"/>
              <a:t>sagome</a:t>
            </a:r>
            <a:r>
              <a:rPr lang="en-US" sz="1600" dirty="0"/>
              <a:t> </a:t>
            </a:r>
            <a:r>
              <a:rPr lang="en-US" sz="1600" dirty="0" err="1"/>
              <a:t>che</a:t>
            </a:r>
            <a:r>
              <a:rPr lang="en-US" sz="1600" dirty="0"/>
              <a:t> </a:t>
            </a:r>
            <a:r>
              <a:rPr lang="en-US" sz="1600" dirty="0" err="1"/>
              <a:t>verranno</a:t>
            </a:r>
            <a:r>
              <a:rPr lang="en-US" sz="1600" dirty="0"/>
              <a:t> poi </a:t>
            </a:r>
            <a:r>
              <a:rPr lang="en-US" sz="1600" dirty="0" err="1"/>
              <a:t>lasciate</a:t>
            </a:r>
            <a:r>
              <a:rPr lang="en-US" sz="1600" dirty="0"/>
              <a:t> alle </a:t>
            </a:r>
            <a:r>
              <a:rPr lang="en-US" sz="1600" dirty="0" err="1"/>
              <a:t>classe</a:t>
            </a:r>
            <a:endParaRPr lang="en-US" sz="1600" dirty="0"/>
          </a:p>
        </p:txBody>
      </p:sp>
      <p:pic>
        <p:nvPicPr>
          <p:cNvPr id="13" name="Εικόνα 12" descr="Εικόνα που περιέχει κείμενο&#10;&#10;Περιγραφή που δημιουργήθηκε αυτόματα">
            <a:extLst>
              <a:ext uri="{FF2B5EF4-FFF2-40B4-BE49-F238E27FC236}">
                <a16:creationId xmlns:a16="http://schemas.microsoft.com/office/drawing/2014/main" id="{4B55ECF9-1511-444C-8B70-D2C827479C68}"/>
              </a:ext>
            </a:extLst>
          </p:cNvPr>
          <p:cNvPicPr>
            <a:picLocks noChangeAspect="1"/>
          </p:cNvPicPr>
          <p:nvPr/>
        </p:nvPicPr>
        <p:blipFill rotWithShape="1">
          <a:blip r:embed="rId2"/>
          <a:srcRect l="3477" t="817" r="10211" b="8905"/>
          <a:stretch/>
        </p:blipFill>
        <p:spPr>
          <a:xfrm>
            <a:off x="4667355" y="0"/>
            <a:ext cx="4008568" cy="6289335"/>
          </a:xfrm>
          <a:prstGeom prst="rect">
            <a:avLst/>
          </a:prstGeom>
        </p:spPr>
      </p:pic>
      <p:pic>
        <p:nvPicPr>
          <p:cNvPr id="9" name="Εικόνα 8" descr="Εικόνα που περιέχει κείμενο&#10;&#10;Περιγραφή που δημιουργήθηκε αυτόματα">
            <a:extLst>
              <a:ext uri="{FF2B5EF4-FFF2-40B4-BE49-F238E27FC236}">
                <a16:creationId xmlns:a16="http://schemas.microsoft.com/office/drawing/2014/main" id="{5002566D-2D46-446E-A730-5215E0CF12DE}"/>
              </a:ext>
            </a:extLst>
          </p:cNvPr>
          <p:cNvPicPr>
            <a:picLocks noChangeAspect="1"/>
          </p:cNvPicPr>
          <p:nvPr/>
        </p:nvPicPr>
        <p:blipFill rotWithShape="1">
          <a:blip r:embed="rId3"/>
          <a:srcRect t="11556" r="1" b="13445"/>
          <a:stretch/>
        </p:blipFill>
        <p:spPr>
          <a:xfrm>
            <a:off x="9095896" y="457200"/>
            <a:ext cx="2602309" cy="2602301"/>
          </a:xfrm>
          <a:prstGeom prst="rect">
            <a:avLst/>
          </a:prstGeom>
        </p:spPr>
      </p:pic>
      <p:pic>
        <p:nvPicPr>
          <p:cNvPr id="7" name="Εικόνα 6">
            <a:extLst>
              <a:ext uri="{FF2B5EF4-FFF2-40B4-BE49-F238E27FC236}">
                <a16:creationId xmlns:a16="http://schemas.microsoft.com/office/drawing/2014/main" id="{518D8C4D-4DF4-41AF-8BF3-6FE9B02F92D6}"/>
              </a:ext>
            </a:extLst>
          </p:cNvPr>
          <p:cNvPicPr>
            <a:picLocks noChangeAspect="1"/>
          </p:cNvPicPr>
          <p:nvPr/>
        </p:nvPicPr>
        <p:blipFill rotWithShape="1">
          <a:blip r:embed="rId4"/>
          <a:srcRect t="7301" r="1" b="17700"/>
          <a:stretch/>
        </p:blipFill>
        <p:spPr>
          <a:xfrm>
            <a:off x="9095896" y="3372901"/>
            <a:ext cx="2593977" cy="2593969"/>
          </a:xfrm>
          <a:prstGeom prst="rect">
            <a:avLst/>
          </a:prstGeom>
        </p:spPr>
      </p:pic>
      <p:sp>
        <p:nvSpPr>
          <p:cNvPr id="55" name="Rectangle 54">
            <a:extLst>
              <a:ext uri="{FF2B5EF4-FFF2-40B4-BE49-F238E27FC236}">
                <a16:creationId xmlns:a16="http://schemas.microsoft.com/office/drawing/2014/main" id="{560FFA2A-46D2-403F-B3FA-8A3C0D1993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83999A2A-4571-41E8-982E-658141C010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1874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80F5192-CFCC-4A12-957A-ABEC4F496B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Τίτλος 1">
            <a:extLst>
              <a:ext uri="{FF2B5EF4-FFF2-40B4-BE49-F238E27FC236}">
                <a16:creationId xmlns:a16="http://schemas.microsoft.com/office/drawing/2014/main" id="{B34EB028-C095-4796-B1A5-BA349B627D0B}"/>
              </a:ext>
            </a:extLst>
          </p:cNvPr>
          <p:cNvSpPr>
            <a:spLocks noGrp="1"/>
          </p:cNvSpPr>
          <p:nvPr>
            <p:ph type="title"/>
          </p:nvPr>
        </p:nvSpPr>
        <p:spPr>
          <a:xfrm>
            <a:off x="406074" y="160112"/>
            <a:ext cx="4435871" cy="1462036"/>
          </a:xfrm>
        </p:spPr>
        <p:txBody>
          <a:bodyPr anchor="b">
            <a:normAutofit/>
          </a:bodyPr>
          <a:lstStyle/>
          <a:p>
            <a:r>
              <a:rPr lang="en-US" sz="3200" dirty="0" err="1"/>
              <a:t>Attività</a:t>
            </a:r>
            <a:r>
              <a:rPr lang="en-US" sz="3200" dirty="0"/>
              <a:t> 3 - storytelling</a:t>
            </a:r>
            <a:endParaRPr lang="el-GR" sz="3200" dirty="0"/>
          </a:p>
        </p:txBody>
      </p:sp>
      <p:sp>
        <p:nvSpPr>
          <p:cNvPr id="3" name="Θέση περιεχομένου 2">
            <a:extLst>
              <a:ext uri="{FF2B5EF4-FFF2-40B4-BE49-F238E27FC236}">
                <a16:creationId xmlns:a16="http://schemas.microsoft.com/office/drawing/2014/main" id="{CE4A7D58-D9C0-42C3-A6D9-B7513C8AEB49}"/>
              </a:ext>
            </a:extLst>
          </p:cNvPr>
          <p:cNvSpPr>
            <a:spLocks noGrp="1"/>
          </p:cNvSpPr>
          <p:nvPr>
            <p:ph idx="1"/>
          </p:nvPr>
        </p:nvSpPr>
        <p:spPr>
          <a:xfrm>
            <a:off x="301301" y="1831861"/>
            <a:ext cx="4375579" cy="3734163"/>
          </a:xfrm>
        </p:spPr>
        <p:txBody>
          <a:bodyPr>
            <a:normAutofit/>
          </a:bodyPr>
          <a:lstStyle/>
          <a:p>
            <a:r>
              <a:rPr lang="en-US" sz="1600" dirty="0"/>
              <a:t>I bambini, divisi in </a:t>
            </a:r>
            <a:r>
              <a:rPr lang="en-US" sz="1600" dirty="0" err="1"/>
              <a:t>gruppi</a:t>
            </a:r>
            <a:r>
              <a:rPr lang="en-US" sz="1600" dirty="0"/>
              <a:t> da </a:t>
            </a:r>
            <a:r>
              <a:rPr lang="en-US" sz="1600" dirty="0" smtClean="0"/>
              <a:t>6, </a:t>
            </a:r>
            <a:r>
              <a:rPr lang="en-US" sz="1600" dirty="0" err="1" smtClean="0"/>
              <a:t>ricevono</a:t>
            </a:r>
            <a:r>
              <a:rPr lang="en-US" sz="1600" dirty="0" smtClean="0"/>
              <a:t> </a:t>
            </a:r>
            <a:r>
              <a:rPr lang="en-US" sz="1600" dirty="0"/>
              <a:t>6 diverse </a:t>
            </a:r>
            <a:r>
              <a:rPr lang="en-US" sz="1600" dirty="0" err="1"/>
              <a:t>sagome</a:t>
            </a:r>
            <a:r>
              <a:rPr lang="en-US" sz="1600" dirty="0"/>
              <a:t> (una </a:t>
            </a:r>
            <a:r>
              <a:rPr lang="en-US" sz="1600" dirty="0" err="1"/>
              <a:t>caratteristica</a:t>
            </a:r>
            <a:r>
              <a:rPr lang="en-US" sz="1600" dirty="0"/>
              <a:t> </a:t>
            </a:r>
            <a:r>
              <a:rPr lang="en-US" sz="1600" dirty="0" smtClean="0"/>
              <a:t>per </a:t>
            </a:r>
            <a:r>
              <a:rPr lang="en-US" sz="1600" dirty="0" err="1"/>
              <a:t>ogni</a:t>
            </a:r>
            <a:r>
              <a:rPr lang="en-US" sz="1600" dirty="0"/>
              <a:t> </a:t>
            </a:r>
            <a:r>
              <a:rPr lang="en-US" sz="1600" dirty="0" err="1"/>
              <a:t>paese</a:t>
            </a:r>
            <a:r>
              <a:rPr lang="en-US" sz="1600" dirty="0"/>
              <a:t>) da </a:t>
            </a:r>
            <a:r>
              <a:rPr lang="en-US" sz="1600" dirty="0" err="1"/>
              <a:t>colorare</a:t>
            </a:r>
            <a:r>
              <a:rPr lang="en-US" sz="1600" dirty="0"/>
              <a:t> e </a:t>
            </a:r>
            <a:r>
              <a:rPr lang="en-US" sz="1600" dirty="0" err="1"/>
              <a:t>conservare</a:t>
            </a:r>
            <a:r>
              <a:rPr lang="en-US" sz="1600" dirty="0"/>
              <a:t> </a:t>
            </a:r>
            <a:r>
              <a:rPr lang="en-US" sz="1600" dirty="0" err="1"/>
              <a:t>nel</a:t>
            </a:r>
            <a:r>
              <a:rPr lang="en-US" sz="1600" dirty="0"/>
              <a:t> </a:t>
            </a:r>
            <a:r>
              <a:rPr lang="en-US" sz="1600" dirty="0" err="1"/>
              <a:t>manuale</a:t>
            </a:r>
            <a:endParaRPr lang="en-US" sz="1600" dirty="0"/>
          </a:p>
          <a:p>
            <a:r>
              <a:rPr lang="en-US" sz="1600" dirty="0"/>
              <a:t>Con le </a:t>
            </a:r>
            <a:r>
              <a:rPr lang="en-US" sz="1600" dirty="0" err="1"/>
              <a:t>loro</a:t>
            </a:r>
            <a:r>
              <a:rPr lang="en-US" sz="1600" dirty="0"/>
              <a:t> </a:t>
            </a:r>
            <a:r>
              <a:rPr lang="en-US" sz="1600" dirty="0" err="1"/>
              <a:t>sagome</a:t>
            </a:r>
            <a:r>
              <a:rPr lang="en-US" sz="1600" dirty="0"/>
              <a:t>, a cui associate </a:t>
            </a:r>
            <a:r>
              <a:rPr lang="en-US" sz="1600" dirty="0" err="1"/>
              <a:t>delle</a:t>
            </a:r>
            <a:r>
              <a:rPr lang="en-US" sz="1600" dirty="0"/>
              <a:t> </a:t>
            </a:r>
            <a:r>
              <a:rPr lang="en-US" sz="1600" dirty="0" err="1"/>
              <a:t>caratteristiche</a:t>
            </a:r>
            <a:r>
              <a:rPr lang="en-US" sz="1600" dirty="0"/>
              <a:t>, </a:t>
            </a:r>
            <a:r>
              <a:rPr lang="en-US" sz="1600" dirty="0" err="1" smtClean="0"/>
              <a:t>i</a:t>
            </a:r>
            <a:r>
              <a:rPr lang="en-US" sz="1600" dirty="0" smtClean="0"/>
              <a:t> </a:t>
            </a:r>
            <a:r>
              <a:rPr lang="en-US" sz="1600" dirty="0"/>
              <a:t>bambini </a:t>
            </a:r>
            <a:r>
              <a:rPr lang="en-US" sz="1600" dirty="0" err="1"/>
              <a:t>creano</a:t>
            </a:r>
            <a:r>
              <a:rPr lang="en-US" sz="1600" dirty="0"/>
              <a:t> </a:t>
            </a:r>
            <a:r>
              <a:rPr lang="en-US" sz="1600" dirty="0" err="1"/>
              <a:t>delle</a:t>
            </a:r>
            <a:r>
              <a:rPr lang="en-US" sz="1600" dirty="0"/>
              <a:t> </a:t>
            </a:r>
            <a:r>
              <a:rPr lang="en-US" sz="1600" dirty="0" err="1"/>
              <a:t>storie</a:t>
            </a:r>
            <a:endParaRPr lang="en-US" sz="1600" dirty="0"/>
          </a:p>
          <a:p>
            <a:endParaRPr lang="el-GR" sz="1600" dirty="0"/>
          </a:p>
        </p:txBody>
      </p: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91E37C1A-1676-4020-84D6-96F755EA64AC}"/>
              </a:ext>
            </a:extLst>
          </p:cNvPr>
          <p:cNvPicPr>
            <a:picLocks noChangeAspect="1"/>
          </p:cNvPicPr>
          <p:nvPr/>
        </p:nvPicPr>
        <p:blipFill rotWithShape="1">
          <a:blip r:embed="rId2"/>
          <a:srcRect l="5974" t="6111" r="10438" b="19167"/>
          <a:stretch/>
        </p:blipFill>
        <p:spPr>
          <a:xfrm>
            <a:off x="4720317" y="160110"/>
            <a:ext cx="4604179" cy="6166500"/>
          </a:xfrm>
          <a:prstGeom prst="rect">
            <a:avLst/>
          </a:prstGeom>
        </p:spPr>
      </p:pic>
      <p:pic>
        <p:nvPicPr>
          <p:cNvPr id="9" name="Εικόνα 8" descr="Εικόνα που περιέχει κείμενο, παιχνίδι, κούκλα&#10;&#10;Περιγραφή που δημιουργήθηκε αυτόματα">
            <a:extLst>
              <a:ext uri="{FF2B5EF4-FFF2-40B4-BE49-F238E27FC236}">
                <a16:creationId xmlns:a16="http://schemas.microsoft.com/office/drawing/2014/main" id="{0A757889-DB03-4054-BD23-3242B45FCF2C}"/>
              </a:ext>
            </a:extLst>
          </p:cNvPr>
          <p:cNvPicPr>
            <a:picLocks noChangeAspect="1"/>
          </p:cNvPicPr>
          <p:nvPr/>
        </p:nvPicPr>
        <p:blipFill>
          <a:blip r:embed="rId3"/>
          <a:stretch>
            <a:fillRect/>
          </a:stretch>
        </p:blipFill>
        <p:spPr>
          <a:xfrm>
            <a:off x="9562262" y="320997"/>
            <a:ext cx="1951725" cy="2602301"/>
          </a:xfrm>
          <a:prstGeom prst="rect">
            <a:avLst/>
          </a:prstGeom>
        </p:spPr>
      </p:pic>
      <p:pic>
        <p:nvPicPr>
          <p:cNvPr id="7" name="Εικόνα 6">
            <a:extLst>
              <a:ext uri="{FF2B5EF4-FFF2-40B4-BE49-F238E27FC236}">
                <a16:creationId xmlns:a16="http://schemas.microsoft.com/office/drawing/2014/main" id="{109B623E-E70A-440E-AC85-EE88759E68AD}"/>
              </a:ext>
            </a:extLst>
          </p:cNvPr>
          <p:cNvPicPr>
            <a:picLocks noChangeAspect="1"/>
          </p:cNvPicPr>
          <p:nvPr/>
        </p:nvPicPr>
        <p:blipFill>
          <a:blip r:embed="rId4"/>
          <a:stretch>
            <a:fillRect/>
          </a:stretch>
        </p:blipFill>
        <p:spPr>
          <a:xfrm rot="16200000">
            <a:off x="9654359" y="2947460"/>
            <a:ext cx="1979178" cy="2638904"/>
          </a:xfrm>
          <a:prstGeom prst="rect">
            <a:avLst/>
          </a:prstGeom>
        </p:spPr>
      </p:pic>
      <p:sp>
        <p:nvSpPr>
          <p:cNvPr id="25" name="Rectangle 24">
            <a:extLst>
              <a:ext uri="{FF2B5EF4-FFF2-40B4-BE49-F238E27FC236}">
                <a16:creationId xmlns:a16="http://schemas.microsoft.com/office/drawing/2014/main" id="{560FFA2A-46D2-403F-B3FA-8A3C0D1993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3999A2A-4571-41E8-982E-658141C010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488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3">
            <a:extLst>
              <a:ext uri="{FF2B5EF4-FFF2-40B4-BE49-F238E27FC236}">
                <a16:creationId xmlns:a16="http://schemas.microsoft.com/office/drawing/2014/main" id="{280F5192-CFCC-4A12-957A-ABEC4F496B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Τίτλος 1">
            <a:extLst>
              <a:ext uri="{FF2B5EF4-FFF2-40B4-BE49-F238E27FC236}">
                <a16:creationId xmlns:a16="http://schemas.microsoft.com/office/drawing/2014/main" id="{4A30B161-7998-46D8-AA01-D18CE9A5ADFB}"/>
              </a:ext>
            </a:extLst>
          </p:cNvPr>
          <p:cNvSpPr>
            <a:spLocks noGrp="1"/>
          </p:cNvSpPr>
          <p:nvPr>
            <p:ph type="title"/>
          </p:nvPr>
        </p:nvSpPr>
        <p:spPr>
          <a:xfrm>
            <a:off x="112077" y="39441"/>
            <a:ext cx="4435871" cy="1462036"/>
          </a:xfrm>
        </p:spPr>
        <p:txBody>
          <a:bodyPr anchor="b">
            <a:normAutofit/>
          </a:bodyPr>
          <a:lstStyle/>
          <a:p>
            <a:r>
              <a:rPr lang="en-US" sz="3200" dirty="0" err="1"/>
              <a:t>Attività</a:t>
            </a:r>
            <a:r>
              <a:rPr lang="en-US" sz="3200" dirty="0"/>
              <a:t> 3 - storytelling</a:t>
            </a:r>
            <a:endParaRPr lang="el-GR" sz="3200" dirty="0"/>
          </a:p>
        </p:txBody>
      </p:sp>
      <p:sp>
        <p:nvSpPr>
          <p:cNvPr id="3" name="Θέση περιεχομένου 2">
            <a:extLst>
              <a:ext uri="{FF2B5EF4-FFF2-40B4-BE49-F238E27FC236}">
                <a16:creationId xmlns:a16="http://schemas.microsoft.com/office/drawing/2014/main" id="{B62BA5A0-C3DA-4429-843E-A42CF4DDC2F4}"/>
              </a:ext>
            </a:extLst>
          </p:cNvPr>
          <p:cNvSpPr>
            <a:spLocks noGrp="1"/>
          </p:cNvSpPr>
          <p:nvPr>
            <p:ph idx="1"/>
          </p:nvPr>
        </p:nvSpPr>
        <p:spPr>
          <a:xfrm>
            <a:off x="112077" y="2305919"/>
            <a:ext cx="4375579" cy="5600700"/>
          </a:xfrm>
        </p:spPr>
        <p:txBody>
          <a:bodyPr>
            <a:normAutofit/>
          </a:bodyPr>
          <a:lstStyle/>
          <a:p>
            <a:r>
              <a:rPr lang="en-US" sz="1600" dirty="0"/>
              <a:t>A fine </a:t>
            </a:r>
            <a:r>
              <a:rPr lang="en-US" sz="1600" dirty="0" err="1"/>
              <a:t>laboratorio</a:t>
            </a:r>
            <a:r>
              <a:rPr lang="en-US" sz="1600" dirty="0"/>
              <a:t> I bambini </a:t>
            </a:r>
            <a:r>
              <a:rPr lang="en-US" sz="1600" dirty="0" err="1"/>
              <a:t>ricevano</a:t>
            </a:r>
            <a:r>
              <a:rPr lang="en-US" sz="1600" dirty="0"/>
              <a:t> </a:t>
            </a:r>
            <a:r>
              <a:rPr lang="en-US" sz="1600" dirty="0" err="1"/>
              <a:t>un’ultima</a:t>
            </a:r>
            <a:r>
              <a:rPr lang="en-US" sz="1600" dirty="0"/>
              <a:t> </a:t>
            </a:r>
            <a:r>
              <a:rPr lang="en-US" sz="1600" dirty="0" err="1"/>
              <a:t>immagine</a:t>
            </a:r>
            <a:r>
              <a:rPr lang="en-US" sz="1600" dirty="0"/>
              <a:t> </a:t>
            </a:r>
            <a:r>
              <a:rPr lang="en-US" sz="1600" dirty="0" err="1"/>
              <a:t>che</a:t>
            </a:r>
            <a:r>
              <a:rPr lang="en-US" sz="1600" dirty="0"/>
              <a:t> </a:t>
            </a:r>
            <a:r>
              <a:rPr lang="en-US" sz="1600" dirty="0" err="1"/>
              <a:t>ritrae</a:t>
            </a:r>
            <a:r>
              <a:rPr lang="en-US" sz="1600" dirty="0"/>
              <a:t> </a:t>
            </a:r>
            <a:r>
              <a:rPr lang="en-US" sz="1600" dirty="0" err="1" smtClean="0"/>
              <a:t>i</a:t>
            </a:r>
            <a:r>
              <a:rPr lang="en-US" sz="1600" dirty="0" smtClean="0"/>
              <a:t> </a:t>
            </a:r>
            <a:r>
              <a:rPr lang="en-US" sz="1600" dirty="0"/>
              <a:t>6 </a:t>
            </a:r>
            <a:r>
              <a:rPr lang="en-US" sz="1600" dirty="0" err="1"/>
              <a:t>personaggi</a:t>
            </a:r>
            <a:r>
              <a:rPr lang="en-US" sz="1600" dirty="0"/>
              <a:t> mano </a:t>
            </a:r>
            <a:r>
              <a:rPr lang="en-US" sz="1600" dirty="0" err="1"/>
              <a:t>nella</a:t>
            </a:r>
            <a:r>
              <a:rPr lang="en-US" sz="1600" dirty="0"/>
              <a:t> mano.</a:t>
            </a:r>
          </a:p>
          <a:p>
            <a:r>
              <a:rPr lang="en-US" sz="1600" dirty="0"/>
              <a:t>Il </a:t>
            </a:r>
            <a:r>
              <a:rPr lang="en-US" sz="1600" dirty="0" err="1"/>
              <a:t>manuale</a:t>
            </a:r>
            <a:r>
              <a:rPr lang="en-US" sz="1600" dirty="0"/>
              <a:t> verra </a:t>
            </a:r>
            <a:r>
              <a:rPr lang="en-US" sz="1600" dirty="0" err="1"/>
              <a:t>arricchito</a:t>
            </a:r>
            <a:r>
              <a:rPr lang="en-US" sz="1600" dirty="0"/>
              <a:t> con 1 </a:t>
            </a:r>
            <a:r>
              <a:rPr lang="en-US" sz="1600" dirty="0" err="1"/>
              <a:t>personaggio</a:t>
            </a:r>
            <a:r>
              <a:rPr lang="en-US" sz="1600" dirty="0"/>
              <a:t>, 6 </a:t>
            </a:r>
            <a:r>
              <a:rPr lang="en-US" sz="1600" dirty="0" err="1"/>
              <a:t>storie</a:t>
            </a:r>
            <a:r>
              <a:rPr lang="en-US" sz="1600" dirty="0"/>
              <a:t>, </a:t>
            </a:r>
            <a:r>
              <a:rPr lang="en-US" sz="1600" dirty="0" err="1" smtClean="0"/>
              <a:t>un’immagine</a:t>
            </a:r>
            <a:r>
              <a:rPr lang="en-US" sz="1600" dirty="0" smtClean="0"/>
              <a:t> </a:t>
            </a:r>
            <a:r>
              <a:rPr lang="en-US" sz="1600" dirty="0" err="1"/>
              <a:t>dei</a:t>
            </a:r>
            <a:r>
              <a:rPr lang="en-US" sz="1600" dirty="0"/>
              <a:t> 6 </a:t>
            </a:r>
            <a:r>
              <a:rPr lang="en-US" sz="1600" dirty="0" err="1" smtClean="0"/>
              <a:t>personaggi</a:t>
            </a:r>
            <a:endParaRPr lang="el-GR" sz="1600" dirty="0"/>
          </a:p>
          <a:p>
            <a:endParaRPr lang="el-GR" sz="1600" dirty="0"/>
          </a:p>
        </p:txBody>
      </p:sp>
      <p:pic>
        <p:nvPicPr>
          <p:cNvPr id="9" name="Εικόνα 8">
            <a:extLst>
              <a:ext uri="{FF2B5EF4-FFF2-40B4-BE49-F238E27FC236}">
                <a16:creationId xmlns:a16="http://schemas.microsoft.com/office/drawing/2014/main" id="{7735C436-AEB5-4BCF-8B8E-7B2A0E05EDF6}"/>
              </a:ext>
            </a:extLst>
          </p:cNvPr>
          <p:cNvPicPr>
            <a:picLocks noChangeAspect="1"/>
          </p:cNvPicPr>
          <p:nvPr/>
        </p:nvPicPr>
        <p:blipFill>
          <a:blip r:embed="rId2"/>
          <a:stretch>
            <a:fillRect/>
          </a:stretch>
        </p:blipFill>
        <p:spPr>
          <a:xfrm>
            <a:off x="9095896" y="457200"/>
            <a:ext cx="1951725" cy="2602301"/>
          </a:xfrm>
          <a:prstGeom prst="rect">
            <a:avLst/>
          </a:prstGeom>
        </p:spPr>
      </p:pic>
      <p:pic>
        <p:nvPicPr>
          <p:cNvPr id="7" name="Εικόνα 6">
            <a:extLst>
              <a:ext uri="{FF2B5EF4-FFF2-40B4-BE49-F238E27FC236}">
                <a16:creationId xmlns:a16="http://schemas.microsoft.com/office/drawing/2014/main" id="{552C9CB1-1BB0-4602-8ACB-626A35C65779}"/>
              </a:ext>
            </a:extLst>
          </p:cNvPr>
          <p:cNvPicPr>
            <a:picLocks noChangeAspect="1"/>
          </p:cNvPicPr>
          <p:nvPr/>
        </p:nvPicPr>
        <p:blipFill>
          <a:blip r:embed="rId3"/>
          <a:stretch>
            <a:fillRect/>
          </a:stretch>
        </p:blipFill>
        <p:spPr>
          <a:xfrm>
            <a:off x="9095896" y="3372901"/>
            <a:ext cx="1945476" cy="2593969"/>
          </a:xfrm>
          <a:prstGeom prst="rect">
            <a:avLst/>
          </a:prstGeom>
        </p:spPr>
      </p:pic>
      <p:sp>
        <p:nvSpPr>
          <p:cNvPr id="21" name="Rectangle 15">
            <a:extLst>
              <a:ext uri="{FF2B5EF4-FFF2-40B4-BE49-F238E27FC236}">
                <a16:creationId xmlns:a16="http://schemas.microsoft.com/office/drawing/2014/main" id="{560FFA2A-46D2-403F-B3FA-8A3C0D1993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7">
            <a:extLst>
              <a:ext uri="{FF2B5EF4-FFF2-40B4-BE49-F238E27FC236}">
                <a16:creationId xmlns:a16="http://schemas.microsoft.com/office/drawing/2014/main" id="{83999A2A-4571-41E8-982E-658141C010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Εικόνα 10" descr="Εικόνα που περιέχει κείμενο&#10;&#10;Περιγραφή που δημιουργήθηκε αυτόματα">
            <a:extLst>
              <a:ext uri="{FF2B5EF4-FFF2-40B4-BE49-F238E27FC236}">
                <a16:creationId xmlns:a16="http://schemas.microsoft.com/office/drawing/2014/main" id="{E8DB755E-A4C6-4CE6-833A-9C28B505AA44}"/>
              </a:ext>
            </a:extLst>
          </p:cNvPr>
          <p:cNvPicPr>
            <a:picLocks noChangeAspect="1"/>
          </p:cNvPicPr>
          <p:nvPr/>
        </p:nvPicPr>
        <p:blipFill rotWithShape="1">
          <a:blip r:embed="rId4"/>
          <a:srcRect l="8239" t="6667" b="11666"/>
          <a:stretch/>
        </p:blipFill>
        <p:spPr>
          <a:xfrm>
            <a:off x="4660025" y="223237"/>
            <a:ext cx="4375579" cy="5600700"/>
          </a:xfrm>
          <a:prstGeom prst="rect">
            <a:avLst/>
          </a:prstGeom>
        </p:spPr>
      </p:pic>
    </p:spTree>
    <p:extLst>
      <p:ext uri="{BB962C8B-B14F-4D97-AF65-F5344CB8AC3E}">
        <p14:creationId xmlns:p14="http://schemas.microsoft.com/office/powerpoint/2010/main" val="2177675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280F5192-CFCC-4A12-957A-ABEC4F496B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094FD54-B8F8-4D7E-834C-E22C5635B185}"/>
              </a:ext>
            </a:extLst>
          </p:cNvPr>
          <p:cNvSpPr>
            <a:spLocks noGrp="1"/>
          </p:cNvSpPr>
          <p:nvPr>
            <p:ph type="title"/>
          </p:nvPr>
        </p:nvSpPr>
        <p:spPr>
          <a:xfrm>
            <a:off x="72699" y="-570345"/>
            <a:ext cx="10119051" cy="1462036"/>
          </a:xfrm>
        </p:spPr>
        <p:txBody>
          <a:bodyPr vert="horz" lIns="0" tIns="0" rIns="0" bIns="0" rtlCol="0" anchor="b">
            <a:normAutofit/>
          </a:bodyPr>
          <a:lstStyle/>
          <a:p>
            <a:r>
              <a:rPr lang="en-US" sz="3200" spc="750" dirty="0" err="1"/>
              <a:t>Attività</a:t>
            </a:r>
            <a:r>
              <a:rPr lang="en-US" sz="3200" spc="750" dirty="0"/>
              <a:t> 3-storytelling</a:t>
            </a:r>
          </a:p>
        </p:txBody>
      </p:sp>
      <p:pic>
        <p:nvPicPr>
          <p:cNvPr id="5" name="Θέση περιεχομένου 4" descr="Εικόνα που περιέχει κείμενο&#10;&#10;Περιγραφή που δημιουργήθηκε αυτόματα">
            <a:extLst>
              <a:ext uri="{FF2B5EF4-FFF2-40B4-BE49-F238E27FC236}">
                <a16:creationId xmlns:a16="http://schemas.microsoft.com/office/drawing/2014/main" id="{3599083F-B1E4-46D0-BE34-523B124E6368}"/>
              </a:ext>
            </a:extLst>
          </p:cNvPr>
          <p:cNvPicPr>
            <a:picLocks noChangeAspect="1"/>
          </p:cNvPicPr>
          <p:nvPr/>
        </p:nvPicPr>
        <p:blipFill rotWithShape="1">
          <a:blip r:embed="rId2"/>
          <a:srcRect l="5897" t="8093" r="8845"/>
          <a:stretch/>
        </p:blipFill>
        <p:spPr>
          <a:xfrm>
            <a:off x="176795" y="1009650"/>
            <a:ext cx="3141859" cy="5694795"/>
          </a:xfrm>
          <a:prstGeom prst="rect">
            <a:avLst/>
          </a:prstGeom>
        </p:spPr>
      </p:pic>
      <p:pic>
        <p:nvPicPr>
          <p:cNvPr id="9" name="Εικόνα 8">
            <a:extLst>
              <a:ext uri="{FF2B5EF4-FFF2-40B4-BE49-F238E27FC236}">
                <a16:creationId xmlns:a16="http://schemas.microsoft.com/office/drawing/2014/main" id="{3C547C36-F46A-48D8-987F-748C9BB40D64}"/>
              </a:ext>
            </a:extLst>
          </p:cNvPr>
          <p:cNvPicPr>
            <a:picLocks noChangeAspect="1"/>
          </p:cNvPicPr>
          <p:nvPr/>
        </p:nvPicPr>
        <p:blipFill>
          <a:blip r:embed="rId3"/>
          <a:stretch>
            <a:fillRect/>
          </a:stretch>
        </p:blipFill>
        <p:spPr>
          <a:xfrm>
            <a:off x="3318654" y="938585"/>
            <a:ext cx="1924050" cy="2565401"/>
          </a:xfrm>
          <a:prstGeom prst="rect">
            <a:avLst/>
          </a:prstGeom>
        </p:spPr>
      </p:pic>
      <p:pic>
        <p:nvPicPr>
          <p:cNvPr id="7" name="Εικόνα 6" descr="Εικόνα που περιέχει τσεκούρι, εργαλείο, μαχαίρι&#10;&#10;Περιγραφή που δημιουργήθηκε αυτόματα">
            <a:extLst>
              <a:ext uri="{FF2B5EF4-FFF2-40B4-BE49-F238E27FC236}">
                <a16:creationId xmlns:a16="http://schemas.microsoft.com/office/drawing/2014/main" id="{DE04AEAD-9B63-4D28-A109-EF9440543500}"/>
              </a:ext>
            </a:extLst>
          </p:cNvPr>
          <p:cNvPicPr>
            <a:picLocks noChangeAspect="1"/>
          </p:cNvPicPr>
          <p:nvPr/>
        </p:nvPicPr>
        <p:blipFill>
          <a:blip r:embed="rId4"/>
          <a:stretch>
            <a:fillRect/>
          </a:stretch>
        </p:blipFill>
        <p:spPr>
          <a:xfrm>
            <a:off x="3318654" y="3616374"/>
            <a:ext cx="1924050" cy="2565401"/>
          </a:xfrm>
          <a:prstGeom prst="rect">
            <a:avLst/>
          </a:prstGeom>
        </p:spPr>
      </p:pic>
      <p:sp>
        <p:nvSpPr>
          <p:cNvPr id="37" name="Rectangle 36">
            <a:extLst>
              <a:ext uri="{FF2B5EF4-FFF2-40B4-BE49-F238E27FC236}">
                <a16:creationId xmlns:a16="http://schemas.microsoft.com/office/drawing/2014/main" id="{560FFA2A-46D2-403F-B3FA-8A3C0D1993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3999A2A-4571-41E8-982E-658141C010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Εικόνα 22" descr="Εικόνα που περιέχει κείμενο&#10;&#10;Περιγραφή που δημιουργήθηκε αυτόματα">
            <a:extLst>
              <a:ext uri="{FF2B5EF4-FFF2-40B4-BE49-F238E27FC236}">
                <a16:creationId xmlns:a16="http://schemas.microsoft.com/office/drawing/2014/main" id="{F588022B-1078-441A-9DD1-E3C0671F4C61}"/>
              </a:ext>
            </a:extLst>
          </p:cNvPr>
          <p:cNvPicPr>
            <a:picLocks noChangeAspect="1"/>
          </p:cNvPicPr>
          <p:nvPr/>
        </p:nvPicPr>
        <p:blipFill rotWithShape="1">
          <a:blip r:embed="rId5"/>
          <a:srcRect l="7334" t="5001" r="7728" b="9319"/>
          <a:stretch/>
        </p:blipFill>
        <p:spPr>
          <a:xfrm>
            <a:off x="5242704" y="850104"/>
            <a:ext cx="3630644" cy="5532539"/>
          </a:xfrm>
          <a:prstGeom prst="rect">
            <a:avLst/>
          </a:prstGeom>
        </p:spPr>
      </p:pic>
      <p:pic>
        <p:nvPicPr>
          <p:cNvPr id="30" name="Εικόνα 29" descr="Εικόνα που περιέχει δάπεδο&#10;&#10;Περιγραφή που δημιουργήθηκε αυτόματα">
            <a:extLst>
              <a:ext uri="{FF2B5EF4-FFF2-40B4-BE49-F238E27FC236}">
                <a16:creationId xmlns:a16="http://schemas.microsoft.com/office/drawing/2014/main" id="{5EC13C64-078E-48A2-9DB9-F3156CBDC4F8}"/>
              </a:ext>
            </a:extLst>
          </p:cNvPr>
          <p:cNvPicPr>
            <a:picLocks noChangeAspect="1"/>
          </p:cNvPicPr>
          <p:nvPr/>
        </p:nvPicPr>
        <p:blipFill>
          <a:blip r:embed="rId6"/>
          <a:stretch>
            <a:fillRect/>
          </a:stretch>
        </p:blipFill>
        <p:spPr>
          <a:xfrm>
            <a:off x="9072151" y="850104"/>
            <a:ext cx="1995900" cy="2724683"/>
          </a:xfrm>
          <a:prstGeom prst="rect">
            <a:avLst/>
          </a:prstGeom>
        </p:spPr>
      </p:pic>
      <p:pic>
        <p:nvPicPr>
          <p:cNvPr id="33" name="Εικόνα 32">
            <a:extLst>
              <a:ext uri="{FF2B5EF4-FFF2-40B4-BE49-F238E27FC236}">
                <a16:creationId xmlns:a16="http://schemas.microsoft.com/office/drawing/2014/main" id="{E63047A4-BD74-4619-8517-0D691228B54F}"/>
              </a:ext>
            </a:extLst>
          </p:cNvPr>
          <p:cNvPicPr>
            <a:picLocks noChangeAspect="1"/>
          </p:cNvPicPr>
          <p:nvPr/>
        </p:nvPicPr>
        <p:blipFill>
          <a:blip r:embed="rId7"/>
          <a:stretch>
            <a:fillRect/>
          </a:stretch>
        </p:blipFill>
        <p:spPr>
          <a:xfrm>
            <a:off x="9072151" y="3725220"/>
            <a:ext cx="2136517" cy="2176082"/>
          </a:xfrm>
          <a:prstGeom prst="rect">
            <a:avLst/>
          </a:prstGeom>
        </p:spPr>
      </p:pic>
    </p:spTree>
    <p:extLst>
      <p:ext uri="{BB962C8B-B14F-4D97-AF65-F5344CB8AC3E}">
        <p14:creationId xmlns:p14="http://schemas.microsoft.com/office/powerpoint/2010/main" val="1129618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CD9FB4-C6FC-4C26-AAF0-FF1B1C9124C7}"/>
              </a:ext>
            </a:extLst>
          </p:cNvPr>
          <p:cNvSpPr>
            <a:spLocks noGrp="1"/>
          </p:cNvSpPr>
          <p:nvPr>
            <p:ph type="title"/>
          </p:nvPr>
        </p:nvSpPr>
        <p:spPr>
          <a:xfrm>
            <a:off x="155360" y="-230820"/>
            <a:ext cx="10241280" cy="1234440"/>
          </a:xfrm>
        </p:spPr>
        <p:txBody>
          <a:bodyPr/>
          <a:lstStyle/>
          <a:p>
            <a:r>
              <a:rPr lang="en-US" dirty="0" err="1"/>
              <a:t>Attività</a:t>
            </a:r>
            <a:r>
              <a:rPr lang="en-US" dirty="0"/>
              <a:t> 4 - crossword </a:t>
            </a:r>
            <a:endParaRPr lang="el-GR" dirty="0"/>
          </a:p>
        </p:txBody>
      </p:sp>
      <p:sp>
        <p:nvSpPr>
          <p:cNvPr id="3" name="Θέση περιεχομένου 2">
            <a:extLst>
              <a:ext uri="{FF2B5EF4-FFF2-40B4-BE49-F238E27FC236}">
                <a16:creationId xmlns:a16="http://schemas.microsoft.com/office/drawing/2014/main" id="{82CE30C4-7EEC-45C2-86C6-D880C264BD3C}"/>
              </a:ext>
            </a:extLst>
          </p:cNvPr>
          <p:cNvSpPr>
            <a:spLocks noGrp="1"/>
          </p:cNvSpPr>
          <p:nvPr>
            <p:ph idx="1"/>
          </p:nvPr>
        </p:nvSpPr>
        <p:spPr>
          <a:xfrm>
            <a:off x="155360" y="1171231"/>
            <a:ext cx="3997540" cy="3959352"/>
          </a:xfrm>
        </p:spPr>
        <p:txBody>
          <a:bodyPr/>
          <a:lstStyle/>
          <a:p>
            <a:r>
              <a:rPr lang="en-US" dirty="0"/>
              <a:t>A </a:t>
            </a:r>
            <a:r>
              <a:rPr lang="en-US" dirty="0" err="1"/>
              <a:t>ciascun</a:t>
            </a:r>
            <a:r>
              <a:rPr lang="en-US" dirty="0"/>
              <a:t> bambino </a:t>
            </a:r>
            <a:r>
              <a:rPr lang="en-US" dirty="0" err="1"/>
              <a:t>viene</a:t>
            </a:r>
            <a:r>
              <a:rPr lang="en-US" dirty="0"/>
              <a:t> </a:t>
            </a:r>
            <a:r>
              <a:rPr lang="en-US" dirty="0" err="1"/>
              <a:t>assegnato</a:t>
            </a:r>
            <a:r>
              <a:rPr lang="en-US" dirty="0"/>
              <a:t> </a:t>
            </a:r>
            <a:r>
              <a:rPr lang="en-US" dirty="0" smtClean="0"/>
              <a:t>un </a:t>
            </a:r>
            <a:r>
              <a:rPr lang="en-US" dirty="0" err="1"/>
              <a:t>cruciverba</a:t>
            </a:r>
            <a:r>
              <a:rPr lang="en-US" dirty="0"/>
              <a:t> da </a:t>
            </a:r>
            <a:r>
              <a:rPr lang="en-US" dirty="0" err="1"/>
              <a:t>completare</a:t>
            </a:r>
            <a:r>
              <a:rPr lang="en-US" dirty="0"/>
              <a:t> </a:t>
            </a:r>
            <a:r>
              <a:rPr lang="en-US" dirty="0" err="1"/>
              <a:t>insieme</a:t>
            </a:r>
            <a:endParaRPr lang="en-US" dirty="0"/>
          </a:p>
          <a:p>
            <a:r>
              <a:rPr lang="en-US" dirty="0"/>
              <a:t>Alle </a:t>
            </a:r>
            <a:r>
              <a:rPr lang="en-US" dirty="0" err="1"/>
              <a:t>classe</a:t>
            </a:r>
            <a:r>
              <a:rPr lang="en-US" dirty="0"/>
              <a:t> </a:t>
            </a:r>
            <a:r>
              <a:rPr lang="en-US" dirty="0" err="1" smtClean="0"/>
              <a:t>verrà</a:t>
            </a:r>
            <a:r>
              <a:rPr lang="en-US" dirty="0" smtClean="0"/>
              <a:t> </a:t>
            </a:r>
            <a:r>
              <a:rPr lang="en-US" dirty="0" err="1"/>
              <a:t>lasciato</a:t>
            </a:r>
            <a:r>
              <a:rPr lang="en-US" dirty="0"/>
              <a:t> un </a:t>
            </a:r>
            <a:r>
              <a:rPr lang="en-US" dirty="0" err="1"/>
              <a:t>cartellone</a:t>
            </a:r>
            <a:r>
              <a:rPr lang="en-US" dirty="0"/>
              <a:t> con il </a:t>
            </a:r>
            <a:r>
              <a:rPr lang="en-US" dirty="0" err="1"/>
              <a:t>cruciverba</a:t>
            </a:r>
            <a:r>
              <a:rPr lang="en-US" dirty="0"/>
              <a:t> </a:t>
            </a:r>
            <a:r>
              <a:rPr lang="en-US" dirty="0" err="1"/>
              <a:t>illustrato</a:t>
            </a:r>
            <a:r>
              <a:rPr lang="en-US" dirty="0"/>
              <a:t> e </a:t>
            </a:r>
            <a:r>
              <a:rPr lang="en-US" dirty="0" err="1"/>
              <a:t>completato</a:t>
            </a:r>
            <a:endParaRPr lang="en-US" dirty="0"/>
          </a:p>
          <a:p>
            <a:r>
              <a:rPr lang="en-US" dirty="0"/>
              <a:t>A fine </a:t>
            </a:r>
            <a:r>
              <a:rPr lang="en-US" dirty="0" err="1"/>
              <a:t>laboratorio</a:t>
            </a:r>
            <a:r>
              <a:rPr lang="en-US" dirty="0"/>
              <a:t> </a:t>
            </a:r>
            <a:r>
              <a:rPr lang="en-US" dirty="0" err="1"/>
              <a:t>ogni</a:t>
            </a:r>
            <a:r>
              <a:rPr lang="en-US" dirty="0"/>
              <a:t> </a:t>
            </a:r>
            <a:r>
              <a:rPr lang="en-US" dirty="0" err="1" smtClean="0"/>
              <a:t>manuale</a:t>
            </a:r>
            <a:r>
              <a:rPr lang="en-US" dirty="0" smtClean="0"/>
              <a:t> </a:t>
            </a:r>
            <a:r>
              <a:rPr lang="en-US" dirty="0"/>
              <a:t>verra </a:t>
            </a:r>
            <a:r>
              <a:rPr lang="en-US" dirty="0" err="1"/>
              <a:t>arricchito</a:t>
            </a:r>
            <a:r>
              <a:rPr lang="en-US" dirty="0"/>
              <a:t> del </a:t>
            </a:r>
            <a:r>
              <a:rPr lang="en-US" dirty="0" err="1"/>
              <a:t>cruciverba</a:t>
            </a:r>
            <a:endParaRPr lang="el-GR" dirty="0"/>
          </a:p>
        </p:txBody>
      </p:sp>
      <p:pic>
        <p:nvPicPr>
          <p:cNvPr id="5" name="Εικόνα 4">
            <a:extLst>
              <a:ext uri="{FF2B5EF4-FFF2-40B4-BE49-F238E27FC236}">
                <a16:creationId xmlns:a16="http://schemas.microsoft.com/office/drawing/2014/main" id="{F20E1AC7-D06C-4CC1-B002-534975E5EBAE}"/>
              </a:ext>
            </a:extLst>
          </p:cNvPr>
          <p:cNvPicPr>
            <a:picLocks noChangeAspect="1"/>
          </p:cNvPicPr>
          <p:nvPr/>
        </p:nvPicPr>
        <p:blipFill>
          <a:blip r:embed="rId2"/>
          <a:stretch>
            <a:fillRect/>
          </a:stretch>
        </p:blipFill>
        <p:spPr>
          <a:xfrm>
            <a:off x="4281487" y="1003620"/>
            <a:ext cx="4086225" cy="5159055"/>
          </a:xfrm>
          <a:prstGeom prst="rect">
            <a:avLst/>
          </a:prstGeom>
        </p:spPr>
      </p:pic>
      <p:pic>
        <p:nvPicPr>
          <p:cNvPr id="7" name="Εικόνα 6" descr="Εικόνα που περιέχει πίνακας&#10;&#10;Περιγραφή που δημιουργήθηκε αυτόματα">
            <a:extLst>
              <a:ext uri="{FF2B5EF4-FFF2-40B4-BE49-F238E27FC236}">
                <a16:creationId xmlns:a16="http://schemas.microsoft.com/office/drawing/2014/main" id="{83E6B8FE-38F7-4DA8-A364-D0F09B0B1126}"/>
              </a:ext>
            </a:extLst>
          </p:cNvPr>
          <p:cNvPicPr>
            <a:picLocks noChangeAspect="1"/>
          </p:cNvPicPr>
          <p:nvPr/>
        </p:nvPicPr>
        <p:blipFill>
          <a:blip r:embed="rId3"/>
          <a:stretch>
            <a:fillRect/>
          </a:stretch>
        </p:blipFill>
        <p:spPr>
          <a:xfrm>
            <a:off x="8496300" y="1565928"/>
            <a:ext cx="3695700" cy="3726143"/>
          </a:xfrm>
          <a:prstGeom prst="rect">
            <a:avLst/>
          </a:prstGeom>
        </p:spPr>
      </p:pic>
    </p:spTree>
    <p:extLst>
      <p:ext uri="{BB962C8B-B14F-4D97-AF65-F5344CB8AC3E}">
        <p14:creationId xmlns:p14="http://schemas.microsoft.com/office/powerpoint/2010/main" val="2723813510"/>
      </p:ext>
    </p:extLst>
  </p:cSld>
  <p:clrMapOvr>
    <a:masterClrMapping/>
  </p:clrMapOvr>
</p:sld>
</file>

<file path=ppt/theme/theme1.xml><?xml version="1.0" encoding="utf-8"?>
<a:theme xmlns:a="http://schemas.openxmlformats.org/drawingml/2006/main" name="GradientRiseVTI">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emplate>TM10001115[[fn=Δέμα]]</Template>
  <TotalTime>426</TotalTime>
  <Words>565</Words>
  <Application>Microsoft Office PowerPoint</Application>
  <PresentationFormat>Widescreen</PresentationFormat>
  <Paragraphs>31</Paragraphs>
  <Slides>12</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12</vt:i4>
      </vt:variant>
    </vt:vector>
  </HeadingPairs>
  <TitlesOfParts>
    <vt:vector size="15" baseType="lpstr">
      <vt:lpstr>Arial</vt:lpstr>
      <vt:lpstr>Avenir Next LT Pro</vt:lpstr>
      <vt:lpstr>GradientRiseVTI</vt:lpstr>
      <vt:lpstr> PROJECT              tulime onlus</vt:lpstr>
      <vt:lpstr>Dream project</vt:lpstr>
      <vt:lpstr>Introduzione </vt:lpstr>
      <vt:lpstr>Attività 1</vt:lpstr>
      <vt:lpstr>Attività  2 - country puzzle</vt:lpstr>
      <vt:lpstr>Presentazione standard di PowerPoint</vt:lpstr>
      <vt:lpstr>Attività  2 - country puzzle</vt:lpstr>
      <vt:lpstr>Attività  3- storytelling</vt:lpstr>
      <vt:lpstr>Attività 3 - storytelling</vt:lpstr>
      <vt:lpstr>Attività 3 - storytelling</vt:lpstr>
      <vt:lpstr>Attività 3-storytelling</vt:lpstr>
      <vt:lpstr>Attività 4 - crossword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 PROJECT              tulime onlus</dc:title>
  <dc:creator>sotiriamrt1996@gmail.com</dc:creator>
  <cp:lastModifiedBy>Simona Catena</cp:lastModifiedBy>
  <cp:revision>10</cp:revision>
  <dcterms:created xsi:type="dcterms:W3CDTF">2021-09-22T07:53:13Z</dcterms:created>
  <dcterms:modified xsi:type="dcterms:W3CDTF">2021-10-11T08:33:27Z</dcterms:modified>
</cp:coreProperties>
</file>